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6"/>
  </p:notesMasterIdLst>
  <p:sldIdLst>
    <p:sldId id="256" r:id="rId5"/>
    <p:sldId id="258" r:id="rId6"/>
    <p:sldId id="259" r:id="rId7"/>
    <p:sldId id="352" r:id="rId8"/>
    <p:sldId id="260" r:id="rId9"/>
    <p:sldId id="290" r:id="rId10"/>
    <p:sldId id="283" r:id="rId11"/>
    <p:sldId id="354" r:id="rId12"/>
    <p:sldId id="356" r:id="rId13"/>
    <p:sldId id="362" r:id="rId14"/>
    <p:sldId id="363" r:id="rId15"/>
    <p:sldId id="264" r:id="rId16"/>
    <p:sldId id="278" r:id="rId17"/>
    <p:sldId id="289" r:id="rId18"/>
    <p:sldId id="291" r:id="rId19"/>
    <p:sldId id="358" r:id="rId20"/>
    <p:sldId id="261" r:id="rId21"/>
    <p:sldId id="262" r:id="rId22"/>
    <p:sldId id="292" r:id="rId23"/>
    <p:sldId id="286" r:id="rId24"/>
    <p:sldId id="293" r:id="rId25"/>
    <p:sldId id="390" r:id="rId26"/>
    <p:sldId id="371" r:id="rId27"/>
    <p:sldId id="364" r:id="rId28"/>
    <p:sldId id="373" r:id="rId29"/>
    <p:sldId id="374" r:id="rId30"/>
    <p:sldId id="391" r:id="rId31"/>
    <p:sldId id="394" r:id="rId32"/>
    <p:sldId id="396" r:id="rId33"/>
    <p:sldId id="295" r:id="rId34"/>
    <p:sldId id="269" r:id="rId35"/>
    <p:sldId id="287" r:id="rId36"/>
    <p:sldId id="317" r:id="rId37"/>
    <p:sldId id="302" r:id="rId38"/>
    <p:sldId id="303" r:id="rId39"/>
    <p:sldId id="304" r:id="rId40"/>
    <p:sldId id="359" r:id="rId41"/>
    <p:sldId id="305" r:id="rId42"/>
    <p:sldId id="307" r:id="rId43"/>
    <p:sldId id="306" r:id="rId44"/>
    <p:sldId id="309" r:id="rId45"/>
    <p:sldId id="310" r:id="rId46"/>
    <p:sldId id="311" r:id="rId47"/>
    <p:sldId id="312" r:id="rId48"/>
    <p:sldId id="365" r:id="rId49"/>
    <p:sldId id="348" r:id="rId50"/>
    <p:sldId id="349" r:id="rId51"/>
    <p:sldId id="378" r:id="rId52"/>
    <p:sldId id="314" r:id="rId53"/>
    <p:sldId id="315" r:id="rId54"/>
    <p:sldId id="316" r:id="rId55"/>
    <p:sldId id="318" r:id="rId56"/>
    <p:sldId id="319" r:id="rId57"/>
    <p:sldId id="320" r:id="rId58"/>
    <p:sldId id="321" r:id="rId59"/>
    <p:sldId id="360" r:id="rId60"/>
    <p:sldId id="322" r:id="rId61"/>
    <p:sldId id="323" r:id="rId62"/>
    <p:sldId id="325" r:id="rId63"/>
    <p:sldId id="326" r:id="rId64"/>
    <p:sldId id="328" r:id="rId65"/>
    <p:sldId id="380" r:id="rId66"/>
    <p:sldId id="382" r:id="rId67"/>
    <p:sldId id="379" r:id="rId68"/>
    <p:sldId id="368" r:id="rId69"/>
    <p:sldId id="369" r:id="rId70"/>
    <p:sldId id="377" r:id="rId71"/>
    <p:sldId id="385" r:id="rId72"/>
    <p:sldId id="350" r:id="rId73"/>
    <p:sldId id="386" r:id="rId74"/>
    <p:sldId id="387" r:id="rId75"/>
    <p:sldId id="388" r:id="rId76"/>
    <p:sldId id="389" r:id="rId77"/>
    <p:sldId id="392" r:id="rId78"/>
    <p:sldId id="393" r:id="rId79"/>
    <p:sldId id="330" r:id="rId80"/>
    <p:sldId id="331" r:id="rId81"/>
    <p:sldId id="332" r:id="rId82"/>
    <p:sldId id="333" r:id="rId83"/>
    <p:sldId id="334" r:id="rId84"/>
    <p:sldId id="335" r:id="rId85"/>
    <p:sldId id="361" r:id="rId86"/>
    <p:sldId id="336" r:id="rId87"/>
    <p:sldId id="337" r:id="rId88"/>
    <p:sldId id="338" r:id="rId89"/>
    <p:sldId id="340" r:id="rId90"/>
    <p:sldId id="341" r:id="rId91"/>
    <p:sldId id="342" r:id="rId92"/>
    <p:sldId id="343" r:id="rId93"/>
    <p:sldId id="366" r:id="rId94"/>
    <p:sldId id="367" r:id="rId95"/>
    <p:sldId id="375" r:id="rId96"/>
    <p:sldId id="351" r:id="rId97"/>
    <p:sldId id="345" r:id="rId98"/>
    <p:sldId id="381" r:id="rId99"/>
    <p:sldId id="383" r:id="rId100"/>
    <p:sldId id="384" r:id="rId101"/>
    <p:sldId id="376" r:id="rId102"/>
    <p:sldId id="346" r:id="rId103"/>
    <p:sldId id="347" r:id="rId104"/>
    <p:sldId id="285" r:id="rId10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0BDB79F-5D67-44A7-A076-9EAA8AED61D3}">
          <p14:sldIdLst>
            <p14:sldId id="256"/>
            <p14:sldId id="258"/>
            <p14:sldId id="259"/>
            <p14:sldId id="352"/>
            <p14:sldId id="260"/>
            <p14:sldId id="290"/>
            <p14:sldId id="283"/>
            <p14:sldId id="354"/>
            <p14:sldId id="356"/>
            <p14:sldId id="362"/>
            <p14:sldId id="363"/>
            <p14:sldId id="264"/>
          </p14:sldIdLst>
        </p14:section>
        <p14:section name="Nihila" id="{CBE68418-97BF-4A91-8110-CFEAF7FEDBCD}">
          <p14:sldIdLst>
            <p14:sldId id="278"/>
            <p14:sldId id="289"/>
            <p14:sldId id="291"/>
            <p14:sldId id="358"/>
            <p14:sldId id="261"/>
            <p14:sldId id="262"/>
            <p14:sldId id="292"/>
            <p14:sldId id="286"/>
            <p14:sldId id="293"/>
            <p14:sldId id="390"/>
            <p14:sldId id="371"/>
            <p14:sldId id="364"/>
            <p14:sldId id="373"/>
            <p14:sldId id="374"/>
            <p14:sldId id="391"/>
            <p14:sldId id="394"/>
            <p14:sldId id="396"/>
            <p14:sldId id="295"/>
            <p14:sldId id="269"/>
            <p14:sldId id="287"/>
            <p14:sldId id="317"/>
          </p14:sldIdLst>
        </p14:section>
        <p14:section name="Shamal" id="{A912A89F-F3BA-43FB-BA9D-EDFB7A588B45}">
          <p14:sldIdLst>
            <p14:sldId id="302"/>
            <p14:sldId id="303"/>
            <p14:sldId id="304"/>
            <p14:sldId id="359"/>
            <p14:sldId id="305"/>
            <p14:sldId id="307"/>
            <p14:sldId id="306"/>
            <p14:sldId id="309"/>
            <p14:sldId id="310"/>
            <p14:sldId id="311"/>
            <p14:sldId id="312"/>
            <p14:sldId id="365"/>
            <p14:sldId id="348"/>
            <p14:sldId id="349"/>
            <p14:sldId id="378"/>
            <p14:sldId id="314"/>
            <p14:sldId id="315"/>
            <p14:sldId id="316"/>
          </p14:sldIdLst>
        </p14:section>
        <p14:section name="Janith" id="{1ADE22B4-B37E-45AB-A08A-855E3256CC08}">
          <p14:sldIdLst>
            <p14:sldId id="318"/>
            <p14:sldId id="319"/>
            <p14:sldId id="320"/>
            <p14:sldId id="321"/>
            <p14:sldId id="360"/>
            <p14:sldId id="322"/>
            <p14:sldId id="323"/>
            <p14:sldId id="325"/>
            <p14:sldId id="326"/>
            <p14:sldId id="328"/>
            <p14:sldId id="380"/>
            <p14:sldId id="382"/>
            <p14:sldId id="379"/>
            <p14:sldId id="368"/>
            <p14:sldId id="369"/>
            <p14:sldId id="377"/>
            <p14:sldId id="385"/>
            <p14:sldId id="350"/>
            <p14:sldId id="386"/>
            <p14:sldId id="387"/>
            <p14:sldId id="388"/>
            <p14:sldId id="389"/>
            <p14:sldId id="392"/>
            <p14:sldId id="393"/>
            <p14:sldId id="330"/>
            <p14:sldId id="331"/>
            <p14:sldId id="332"/>
          </p14:sldIdLst>
        </p14:section>
        <p14:section name="Naveen" id="{DFE58745-A731-465E-9543-D52EA5CFCEDF}">
          <p14:sldIdLst>
            <p14:sldId id="333"/>
            <p14:sldId id="334"/>
            <p14:sldId id="335"/>
            <p14:sldId id="361"/>
            <p14:sldId id="336"/>
            <p14:sldId id="337"/>
            <p14:sldId id="338"/>
            <p14:sldId id="340"/>
            <p14:sldId id="341"/>
            <p14:sldId id="342"/>
            <p14:sldId id="343"/>
            <p14:sldId id="366"/>
            <p14:sldId id="367"/>
            <p14:sldId id="375"/>
            <p14:sldId id="351"/>
            <p14:sldId id="345"/>
            <p14:sldId id="381"/>
            <p14:sldId id="383"/>
            <p14:sldId id="384"/>
            <p14:sldId id="376"/>
            <p14:sldId id="346"/>
            <p14:sldId id="347"/>
          </p14:sldIdLst>
        </p14:section>
        <p14:section name="Temporary" id="{DD8A39E5-F3AF-4D29-A4C5-BBA9B66FC07C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475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046B3CC-79CE-9B24-4CF3-9F8E746A4B57}" name="Shamal Chathuranga Wijesuriya" initials="SW" userId="S::shamal@neoexsolutions.com::3f0f3ca4-3fcb-4fc9-9bba-644c35be4a3b" providerId="AD"/>
  <p188:author id="{1712C6E4-CE3D-9723-07B8-832E0FA9DD65}" name="Guest User" initials="GU" userId="S::urn:spo:anon#84d16395eaf6e556249f7aee1864ce6a44834b9d2fba6f42e17c5de1d1a7da6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6FE"/>
    <a:srgbClr val="9991E7"/>
    <a:srgbClr val="312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374A7-F4BD-7D08-6CD0-3EFCA3AEF7E1}" v="569" dt="2025-03-19T07:25:55.765"/>
    <p1510:client id="{4BD475DA-AEC0-B600-3422-38F5B88F33D9}" v="779" dt="2025-03-19T08:24:37.832"/>
    <p1510:client id="{5C15C2EE-310F-43A7-9DC6-52BE4298E436}" v="183" dt="2025-03-19T07:33:54.922"/>
    <p1510:client id="{82405DFF-C343-B5A7-4BFA-EA80159B6315}" v="25" dt="2025-03-18T21:33:44.763"/>
    <p1510:client id="{97C075AB-4F72-40FB-12CB-F65CFFFEA207}" v="346" dt="2025-03-19T06:32:04.996"/>
    <p1510:client id="{E9C63CB5-A6FA-2CE9-B69F-1CD0EBC18387}" v="794" dt="2025-03-19T07:13:36.856"/>
    <p1510:client id="{EF5753C9-543B-E8E9-CEEC-5E1EB95E4D91}" v="179" dt="2025-03-19T08:00:03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3475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microsoft.com/office/2018/10/relationships/authors" Target="authors.xml"/><Relationship Id="rId16" Type="http://schemas.openxmlformats.org/officeDocument/2006/relationships/slide" Target="slides/slide12.xml"/><Relationship Id="rId107" Type="http://schemas.openxmlformats.org/officeDocument/2006/relationships/presProps" Target="pres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viewProps" Target="view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heme" Target="theme/theme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51EBD-888F-475B-9381-D5655F191D39}" type="datetimeFigureOut">
              <a:rPr lang="en-ID" smtClean="0"/>
              <a:t>23/03/2025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03A32-DDC1-485D-B8B8-D2F2E2578D7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364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46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7793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6636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2C9BD-AD03-4665-EC65-954618D62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48E19A-86E6-9FE9-6A99-206586441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FB6F6F-D781-3F85-CF83-BC1F3C9E6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8143E-BA88-E6C4-2410-4331CA53F0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43396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3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255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0180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8009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54267-EC58-3D2E-8F6F-58263A7A9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271F2A-EA69-5B00-7459-494955231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18354-8AA7-9916-4A03-45A651007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64381-2C6D-F88B-11C9-55E124CCB1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006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3762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6426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164D-DFCE-D343-723F-4E244602D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F40C1-C1C0-C63F-19E2-A16A06BD9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4CFC89-F736-F58E-96CF-3CC41BF58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4786F-386F-694B-23DC-8A7014C3F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7143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89117-BEF2-6075-DD1B-9A7B42D31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2381B-81C9-38CA-1ACD-0290B681D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8D1E4-58FF-D75B-3213-9285D763C0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CBB40-8238-E76B-0903-CF08451E1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7988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49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2714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46580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830262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27954-DD63-9576-68F3-8203D67FF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DFE4EE-0BA3-E306-AFB7-C6F37492E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9FDBC0-3C0D-26BE-E99F-332E99AD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A16D-2B8A-60C0-B77B-7BBD2097E9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7571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86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03217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7809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90922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36B66-B98F-6AE0-7FD0-564C4120C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11E6E2-A624-6BC7-A629-BC391FA64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ECA31-2B13-8D72-5A1A-7F41C4631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E118D-38BD-B989-0545-053A62DD6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3877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8068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59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98937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60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47915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6F6E3-6667-CBCF-BE3A-570095711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AD1DD-C91A-2B81-9152-918BECDE6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E89DB-094A-9A75-85E0-CFC621A41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C9E6E-1D3C-B032-08EA-EAEC49A2E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79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7681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3946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337643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3041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59870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701E5-F2FC-73DF-104A-B7A46278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BD857-D2A7-82CB-3C93-990474C8D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D7FAC-60FB-D334-9953-926FB7494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AA9AA-8848-C77F-AA81-0EA032CF0F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26952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8815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9508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45929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562646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7192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89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098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4389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43885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B7D8-3EEF-3BA5-DF54-7604C81F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D240BC-7E91-A7E9-E909-363EA6E18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817A7F-12E6-81BA-8A53-8AF557794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5865F-2C75-D469-4BDC-7B6EBBB87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563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0514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62136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AA6CE-4BAF-43F8-4D63-544313FA7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D21E2-76DB-1E9D-E521-C016B4F31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8ECD0-0C3C-67D6-9455-B558ABDD3E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CB056-CD58-3043-2854-86423C693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30471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8C607-E484-89AC-B968-69C96812D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D9862-BC30-B17A-780C-0BA8D10195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78BB8B-7815-5E68-84F9-8483F96CF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B4114D-5657-FAA2-C193-7E393C256F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77263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89411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7555D-8A59-D00E-287F-359872949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9BFC2-BFBE-793F-FB89-B7A3ABB29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B1A777-E859-4F7F-1503-DE0669B2FC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94C2F-5CF4-E0C6-67D9-67C88DB5C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92925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433A9-93FD-57CA-5F59-B4F46674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DC8D7-BDE4-E644-399C-676A00446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DFDEAA-B6F8-769E-AB93-606D3C151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4C5498-8046-44F9-86FE-02F9888B6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91574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99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871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100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49879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101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2449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D5F0B-026B-38EE-801C-7C9D90EFF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9D755-6752-F03A-E07A-47C3F4109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FA1C48-E4F1-C58A-4E24-A995CCC45D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563E2-00AC-3169-CFCB-951AF8D48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896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956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4333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03A32-DDC1-485D-B8B8-D2F2E2578D7E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10834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47B57D-089A-1A31-E785-A382F727BC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2299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771B3DC-7A47-F044-0688-9301FBBA81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52321" y="2429209"/>
            <a:ext cx="5039665" cy="4428791"/>
          </a:xfrm>
          <a:custGeom>
            <a:avLst/>
            <a:gdLst>
              <a:gd name="connsiteX0" fmla="*/ 246171 w 5039665"/>
              <a:gd name="connsiteY0" fmla="*/ 0 h 4428791"/>
              <a:gd name="connsiteX1" fmla="*/ 5039665 w 5039665"/>
              <a:gd name="connsiteY1" fmla="*/ 0 h 4428791"/>
              <a:gd name="connsiteX2" fmla="*/ 5039665 w 5039665"/>
              <a:gd name="connsiteY2" fmla="*/ 4428791 h 4428791"/>
              <a:gd name="connsiteX3" fmla="*/ 0 w 5039665"/>
              <a:gd name="connsiteY3" fmla="*/ 4428791 h 4428791"/>
              <a:gd name="connsiteX4" fmla="*/ 0 w 5039665"/>
              <a:gd name="connsiteY4" fmla="*/ 246171 h 4428791"/>
              <a:gd name="connsiteX5" fmla="*/ 246171 w 5039665"/>
              <a:gd name="connsiteY5" fmla="*/ 0 h 4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9665" h="4428791">
                <a:moveTo>
                  <a:pt x="246171" y="0"/>
                </a:moveTo>
                <a:lnTo>
                  <a:pt x="5039665" y="0"/>
                </a:lnTo>
                <a:lnTo>
                  <a:pt x="5039665" y="4428791"/>
                </a:lnTo>
                <a:lnTo>
                  <a:pt x="0" y="4428791"/>
                </a:lnTo>
                <a:lnTo>
                  <a:pt x="0" y="246171"/>
                </a:lnTo>
                <a:cubicBezTo>
                  <a:pt x="0" y="110215"/>
                  <a:pt x="110215" y="0"/>
                  <a:pt x="2461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883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B5C6B0-8E6D-D04D-4465-E942C1E383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0540" y="1148080"/>
            <a:ext cx="4041059" cy="3096062"/>
          </a:xfrm>
          <a:custGeom>
            <a:avLst/>
            <a:gdLst>
              <a:gd name="connsiteX0" fmla="*/ 170562 w 4041059"/>
              <a:gd name="connsiteY0" fmla="*/ 0 h 3096062"/>
              <a:gd name="connsiteX1" fmla="*/ 3870497 w 4041059"/>
              <a:gd name="connsiteY1" fmla="*/ 0 h 3096062"/>
              <a:gd name="connsiteX2" fmla="*/ 4041059 w 4041059"/>
              <a:gd name="connsiteY2" fmla="*/ 170562 h 3096062"/>
              <a:gd name="connsiteX3" fmla="*/ 4041059 w 4041059"/>
              <a:gd name="connsiteY3" fmla="*/ 2925500 h 3096062"/>
              <a:gd name="connsiteX4" fmla="*/ 3870497 w 4041059"/>
              <a:gd name="connsiteY4" fmla="*/ 3096062 h 3096062"/>
              <a:gd name="connsiteX5" fmla="*/ 170562 w 4041059"/>
              <a:gd name="connsiteY5" fmla="*/ 3096062 h 3096062"/>
              <a:gd name="connsiteX6" fmla="*/ 0 w 4041059"/>
              <a:gd name="connsiteY6" fmla="*/ 2925500 h 3096062"/>
              <a:gd name="connsiteX7" fmla="*/ 0 w 4041059"/>
              <a:gd name="connsiteY7" fmla="*/ 170562 h 3096062"/>
              <a:gd name="connsiteX8" fmla="*/ 170562 w 4041059"/>
              <a:gd name="connsiteY8" fmla="*/ 0 h 309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41059" h="3096062">
                <a:moveTo>
                  <a:pt x="170562" y="0"/>
                </a:moveTo>
                <a:lnTo>
                  <a:pt x="3870497" y="0"/>
                </a:lnTo>
                <a:cubicBezTo>
                  <a:pt x="3964696" y="0"/>
                  <a:pt x="4041059" y="76363"/>
                  <a:pt x="4041059" y="170562"/>
                </a:cubicBezTo>
                <a:lnTo>
                  <a:pt x="4041059" y="2925500"/>
                </a:lnTo>
                <a:cubicBezTo>
                  <a:pt x="4041059" y="3019699"/>
                  <a:pt x="3964696" y="3096062"/>
                  <a:pt x="3870497" y="3096062"/>
                </a:cubicBezTo>
                <a:lnTo>
                  <a:pt x="170562" y="3096062"/>
                </a:lnTo>
                <a:cubicBezTo>
                  <a:pt x="76363" y="3096062"/>
                  <a:pt x="0" y="3019699"/>
                  <a:pt x="0" y="2925500"/>
                </a:cubicBezTo>
                <a:lnTo>
                  <a:pt x="0" y="170562"/>
                </a:lnTo>
                <a:cubicBezTo>
                  <a:pt x="0" y="76363"/>
                  <a:pt x="76363" y="0"/>
                  <a:pt x="1705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5683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FD0FA43-B61B-0B90-6CBE-AA73DD73A5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8848" y="0"/>
            <a:ext cx="2812026" cy="4360295"/>
          </a:xfrm>
          <a:custGeom>
            <a:avLst/>
            <a:gdLst>
              <a:gd name="connsiteX0" fmla="*/ 0 w 2812026"/>
              <a:gd name="connsiteY0" fmla="*/ 0 h 4360295"/>
              <a:gd name="connsiteX1" fmla="*/ 2812026 w 2812026"/>
              <a:gd name="connsiteY1" fmla="*/ 0 h 4360295"/>
              <a:gd name="connsiteX2" fmla="*/ 2812026 w 2812026"/>
              <a:gd name="connsiteY2" fmla="*/ 4146272 h 4360295"/>
              <a:gd name="connsiteX3" fmla="*/ 2598003 w 2812026"/>
              <a:gd name="connsiteY3" fmla="*/ 4360295 h 4360295"/>
              <a:gd name="connsiteX4" fmla="*/ 214023 w 2812026"/>
              <a:gd name="connsiteY4" fmla="*/ 4360295 h 4360295"/>
              <a:gd name="connsiteX5" fmla="*/ 0 w 2812026"/>
              <a:gd name="connsiteY5" fmla="*/ 4146272 h 4360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12026" h="4360295">
                <a:moveTo>
                  <a:pt x="0" y="0"/>
                </a:moveTo>
                <a:lnTo>
                  <a:pt x="2812026" y="0"/>
                </a:lnTo>
                <a:lnTo>
                  <a:pt x="2812026" y="4146272"/>
                </a:lnTo>
                <a:cubicBezTo>
                  <a:pt x="2812026" y="4264474"/>
                  <a:pt x="2716205" y="4360295"/>
                  <a:pt x="2598003" y="4360295"/>
                </a:cubicBezTo>
                <a:lnTo>
                  <a:pt x="214023" y="4360295"/>
                </a:lnTo>
                <a:cubicBezTo>
                  <a:pt x="95821" y="4360295"/>
                  <a:pt x="0" y="4264474"/>
                  <a:pt x="0" y="414627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417ADB9-1F1A-A7E5-87A9-053AF92D064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18848" y="4852458"/>
            <a:ext cx="4437132" cy="2005542"/>
          </a:xfrm>
          <a:custGeom>
            <a:avLst/>
            <a:gdLst>
              <a:gd name="connsiteX0" fmla="*/ 249234 w 4437132"/>
              <a:gd name="connsiteY0" fmla="*/ 0 h 2005542"/>
              <a:gd name="connsiteX1" fmla="*/ 4187898 w 4437132"/>
              <a:gd name="connsiteY1" fmla="*/ 0 h 2005542"/>
              <a:gd name="connsiteX2" fmla="*/ 4437132 w 4437132"/>
              <a:gd name="connsiteY2" fmla="*/ 249234 h 2005542"/>
              <a:gd name="connsiteX3" fmla="*/ 4437132 w 4437132"/>
              <a:gd name="connsiteY3" fmla="*/ 2005542 h 2005542"/>
              <a:gd name="connsiteX4" fmla="*/ 0 w 4437132"/>
              <a:gd name="connsiteY4" fmla="*/ 2005542 h 2005542"/>
              <a:gd name="connsiteX5" fmla="*/ 0 w 4437132"/>
              <a:gd name="connsiteY5" fmla="*/ 249234 h 2005542"/>
              <a:gd name="connsiteX6" fmla="*/ 249234 w 4437132"/>
              <a:gd name="connsiteY6" fmla="*/ 0 h 200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7132" h="2005542">
                <a:moveTo>
                  <a:pt x="249234" y="0"/>
                </a:moveTo>
                <a:lnTo>
                  <a:pt x="4187898" y="0"/>
                </a:lnTo>
                <a:cubicBezTo>
                  <a:pt x="4325546" y="0"/>
                  <a:pt x="4437132" y="111586"/>
                  <a:pt x="4437132" y="249234"/>
                </a:cubicBezTo>
                <a:lnTo>
                  <a:pt x="4437132" y="2005542"/>
                </a:lnTo>
                <a:lnTo>
                  <a:pt x="0" y="2005542"/>
                </a:lnTo>
                <a:lnTo>
                  <a:pt x="0" y="249234"/>
                </a:lnTo>
                <a:cubicBezTo>
                  <a:pt x="0" y="111586"/>
                  <a:pt x="111586" y="0"/>
                  <a:pt x="2492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02171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4B3329-4D98-8CA0-F7A6-03A04365B9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4663" y="884017"/>
            <a:ext cx="2743200" cy="5089967"/>
          </a:xfrm>
          <a:custGeom>
            <a:avLst/>
            <a:gdLst>
              <a:gd name="connsiteX0" fmla="*/ 218359 w 2743200"/>
              <a:gd name="connsiteY0" fmla="*/ 0 h 5089967"/>
              <a:gd name="connsiteX1" fmla="*/ 2524841 w 2743200"/>
              <a:gd name="connsiteY1" fmla="*/ 0 h 5089967"/>
              <a:gd name="connsiteX2" fmla="*/ 2743200 w 2743200"/>
              <a:gd name="connsiteY2" fmla="*/ 218359 h 5089967"/>
              <a:gd name="connsiteX3" fmla="*/ 2743200 w 2743200"/>
              <a:gd name="connsiteY3" fmla="*/ 4871608 h 5089967"/>
              <a:gd name="connsiteX4" fmla="*/ 2524841 w 2743200"/>
              <a:gd name="connsiteY4" fmla="*/ 5089967 h 5089967"/>
              <a:gd name="connsiteX5" fmla="*/ 218359 w 2743200"/>
              <a:gd name="connsiteY5" fmla="*/ 5089967 h 5089967"/>
              <a:gd name="connsiteX6" fmla="*/ 0 w 2743200"/>
              <a:gd name="connsiteY6" fmla="*/ 4871608 h 5089967"/>
              <a:gd name="connsiteX7" fmla="*/ 0 w 2743200"/>
              <a:gd name="connsiteY7" fmla="*/ 218359 h 5089967"/>
              <a:gd name="connsiteX8" fmla="*/ 218359 w 2743200"/>
              <a:gd name="connsiteY8" fmla="*/ 0 h 5089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5089967">
                <a:moveTo>
                  <a:pt x="218359" y="0"/>
                </a:moveTo>
                <a:lnTo>
                  <a:pt x="2524841" y="0"/>
                </a:lnTo>
                <a:cubicBezTo>
                  <a:pt x="2645437" y="0"/>
                  <a:pt x="2743200" y="97763"/>
                  <a:pt x="2743200" y="218359"/>
                </a:cubicBezTo>
                <a:lnTo>
                  <a:pt x="2743200" y="4871608"/>
                </a:lnTo>
                <a:cubicBezTo>
                  <a:pt x="2743200" y="4992204"/>
                  <a:pt x="2645437" y="5089967"/>
                  <a:pt x="2524841" y="5089967"/>
                </a:cubicBezTo>
                <a:lnTo>
                  <a:pt x="218359" y="5089967"/>
                </a:lnTo>
                <a:cubicBezTo>
                  <a:pt x="97763" y="5089967"/>
                  <a:pt x="0" y="4992204"/>
                  <a:pt x="0" y="4871608"/>
                </a:cubicBezTo>
                <a:lnTo>
                  <a:pt x="0" y="218359"/>
                </a:lnTo>
                <a:cubicBezTo>
                  <a:pt x="0" y="97763"/>
                  <a:pt x="97763" y="0"/>
                  <a:pt x="2183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0796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363FDF-F273-9826-2406-892A3E0E94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54928" y="3020302"/>
            <a:ext cx="6456027" cy="2981498"/>
          </a:xfrm>
          <a:custGeom>
            <a:avLst/>
            <a:gdLst>
              <a:gd name="connsiteX0" fmla="*/ 186075 w 6456027"/>
              <a:gd name="connsiteY0" fmla="*/ 0 h 2981498"/>
              <a:gd name="connsiteX1" fmla="*/ 6269952 w 6456027"/>
              <a:gd name="connsiteY1" fmla="*/ 0 h 2981498"/>
              <a:gd name="connsiteX2" fmla="*/ 6456027 w 6456027"/>
              <a:gd name="connsiteY2" fmla="*/ 186075 h 2981498"/>
              <a:gd name="connsiteX3" fmla="*/ 6456027 w 6456027"/>
              <a:gd name="connsiteY3" fmla="*/ 2795423 h 2981498"/>
              <a:gd name="connsiteX4" fmla="*/ 6269952 w 6456027"/>
              <a:gd name="connsiteY4" fmla="*/ 2981498 h 2981498"/>
              <a:gd name="connsiteX5" fmla="*/ 186075 w 6456027"/>
              <a:gd name="connsiteY5" fmla="*/ 2981498 h 2981498"/>
              <a:gd name="connsiteX6" fmla="*/ 0 w 6456027"/>
              <a:gd name="connsiteY6" fmla="*/ 2795423 h 2981498"/>
              <a:gd name="connsiteX7" fmla="*/ 0 w 6456027"/>
              <a:gd name="connsiteY7" fmla="*/ 186075 h 2981498"/>
              <a:gd name="connsiteX8" fmla="*/ 186075 w 6456027"/>
              <a:gd name="connsiteY8" fmla="*/ 0 h 298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6027" h="2981498">
                <a:moveTo>
                  <a:pt x="186075" y="0"/>
                </a:moveTo>
                <a:lnTo>
                  <a:pt x="6269952" y="0"/>
                </a:lnTo>
                <a:cubicBezTo>
                  <a:pt x="6372718" y="0"/>
                  <a:pt x="6456027" y="83309"/>
                  <a:pt x="6456027" y="186075"/>
                </a:cubicBezTo>
                <a:lnTo>
                  <a:pt x="6456027" y="2795423"/>
                </a:lnTo>
                <a:cubicBezTo>
                  <a:pt x="6456027" y="2898189"/>
                  <a:pt x="6372718" y="2981498"/>
                  <a:pt x="6269952" y="2981498"/>
                </a:cubicBezTo>
                <a:lnTo>
                  <a:pt x="186075" y="2981498"/>
                </a:lnTo>
                <a:cubicBezTo>
                  <a:pt x="83309" y="2981498"/>
                  <a:pt x="0" y="2898189"/>
                  <a:pt x="0" y="2795423"/>
                </a:cubicBezTo>
                <a:lnTo>
                  <a:pt x="0" y="186075"/>
                </a:lnTo>
                <a:cubicBezTo>
                  <a:pt x="0" y="83309"/>
                  <a:pt x="83309" y="0"/>
                  <a:pt x="1860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12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2333CCE-19CA-557D-2EA6-9062C2424B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8428" y="1753541"/>
            <a:ext cx="3194304" cy="2867137"/>
          </a:xfrm>
          <a:custGeom>
            <a:avLst/>
            <a:gdLst>
              <a:gd name="connsiteX0" fmla="*/ 2545080 w 3194304"/>
              <a:gd name="connsiteY0" fmla="*/ 0 h 2867137"/>
              <a:gd name="connsiteX1" fmla="*/ 3194304 w 3194304"/>
              <a:gd name="connsiteY1" fmla="*/ 1721089 h 2867137"/>
              <a:gd name="connsiteX2" fmla="*/ 830580 w 3194304"/>
              <a:gd name="connsiteY2" fmla="*/ 2867137 h 2867137"/>
              <a:gd name="connsiteX3" fmla="*/ 0 w 3194304"/>
              <a:gd name="connsiteY3" fmla="*/ 876300 h 2867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4304" h="2867137">
                <a:moveTo>
                  <a:pt x="2545080" y="0"/>
                </a:moveTo>
                <a:lnTo>
                  <a:pt x="3194304" y="1721089"/>
                </a:lnTo>
                <a:lnTo>
                  <a:pt x="830580" y="2867137"/>
                </a:lnTo>
                <a:lnTo>
                  <a:pt x="0" y="876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5176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633570-33FB-F02E-F014-5FF1A8318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9920" y="2161502"/>
            <a:ext cx="2138881" cy="2541504"/>
          </a:xfrm>
          <a:custGeom>
            <a:avLst/>
            <a:gdLst>
              <a:gd name="connsiteX0" fmla="*/ 126622 w 2138881"/>
              <a:gd name="connsiteY0" fmla="*/ 0 h 2541504"/>
              <a:gd name="connsiteX1" fmla="*/ 2012259 w 2138881"/>
              <a:gd name="connsiteY1" fmla="*/ 0 h 2541504"/>
              <a:gd name="connsiteX2" fmla="*/ 2138881 w 2138881"/>
              <a:gd name="connsiteY2" fmla="*/ 126622 h 2541504"/>
              <a:gd name="connsiteX3" fmla="*/ 2138881 w 2138881"/>
              <a:gd name="connsiteY3" fmla="*/ 2414882 h 2541504"/>
              <a:gd name="connsiteX4" fmla="*/ 2012259 w 2138881"/>
              <a:gd name="connsiteY4" fmla="*/ 2541504 h 2541504"/>
              <a:gd name="connsiteX5" fmla="*/ 126622 w 2138881"/>
              <a:gd name="connsiteY5" fmla="*/ 2541504 h 2541504"/>
              <a:gd name="connsiteX6" fmla="*/ 0 w 2138881"/>
              <a:gd name="connsiteY6" fmla="*/ 2414882 h 2541504"/>
              <a:gd name="connsiteX7" fmla="*/ 0 w 2138881"/>
              <a:gd name="connsiteY7" fmla="*/ 126622 h 2541504"/>
              <a:gd name="connsiteX8" fmla="*/ 126622 w 2138881"/>
              <a:gd name="connsiteY8" fmla="*/ 0 h 254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8881" h="2541504">
                <a:moveTo>
                  <a:pt x="126622" y="0"/>
                </a:moveTo>
                <a:lnTo>
                  <a:pt x="2012259" y="0"/>
                </a:lnTo>
                <a:cubicBezTo>
                  <a:pt x="2082190" y="0"/>
                  <a:pt x="2138881" y="56691"/>
                  <a:pt x="2138881" y="126622"/>
                </a:cubicBezTo>
                <a:lnTo>
                  <a:pt x="2138881" y="2414882"/>
                </a:lnTo>
                <a:cubicBezTo>
                  <a:pt x="2138881" y="2484813"/>
                  <a:pt x="2082190" y="2541504"/>
                  <a:pt x="2012259" y="2541504"/>
                </a:cubicBezTo>
                <a:lnTo>
                  <a:pt x="126622" y="2541504"/>
                </a:lnTo>
                <a:cubicBezTo>
                  <a:pt x="56691" y="2541504"/>
                  <a:pt x="0" y="2484813"/>
                  <a:pt x="0" y="2414882"/>
                </a:cubicBezTo>
                <a:lnTo>
                  <a:pt x="0" y="126622"/>
                </a:lnTo>
                <a:cubicBezTo>
                  <a:pt x="0" y="56691"/>
                  <a:pt x="56691" y="0"/>
                  <a:pt x="126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2A147F7-E0F5-6F65-3B8D-32581AE8CF4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26560" y="2161502"/>
            <a:ext cx="2138881" cy="2541504"/>
          </a:xfrm>
          <a:custGeom>
            <a:avLst/>
            <a:gdLst>
              <a:gd name="connsiteX0" fmla="*/ 126622 w 2138881"/>
              <a:gd name="connsiteY0" fmla="*/ 0 h 2541504"/>
              <a:gd name="connsiteX1" fmla="*/ 2012259 w 2138881"/>
              <a:gd name="connsiteY1" fmla="*/ 0 h 2541504"/>
              <a:gd name="connsiteX2" fmla="*/ 2138881 w 2138881"/>
              <a:gd name="connsiteY2" fmla="*/ 126622 h 2541504"/>
              <a:gd name="connsiteX3" fmla="*/ 2138881 w 2138881"/>
              <a:gd name="connsiteY3" fmla="*/ 2414882 h 2541504"/>
              <a:gd name="connsiteX4" fmla="*/ 2012259 w 2138881"/>
              <a:gd name="connsiteY4" fmla="*/ 2541504 h 2541504"/>
              <a:gd name="connsiteX5" fmla="*/ 126622 w 2138881"/>
              <a:gd name="connsiteY5" fmla="*/ 2541504 h 2541504"/>
              <a:gd name="connsiteX6" fmla="*/ 0 w 2138881"/>
              <a:gd name="connsiteY6" fmla="*/ 2414882 h 2541504"/>
              <a:gd name="connsiteX7" fmla="*/ 0 w 2138881"/>
              <a:gd name="connsiteY7" fmla="*/ 126622 h 2541504"/>
              <a:gd name="connsiteX8" fmla="*/ 126622 w 2138881"/>
              <a:gd name="connsiteY8" fmla="*/ 0 h 254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8881" h="2541504">
                <a:moveTo>
                  <a:pt x="126622" y="0"/>
                </a:moveTo>
                <a:lnTo>
                  <a:pt x="2012259" y="0"/>
                </a:lnTo>
                <a:cubicBezTo>
                  <a:pt x="2082190" y="0"/>
                  <a:pt x="2138881" y="56691"/>
                  <a:pt x="2138881" y="126622"/>
                </a:cubicBezTo>
                <a:lnTo>
                  <a:pt x="2138881" y="2414882"/>
                </a:lnTo>
                <a:cubicBezTo>
                  <a:pt x="2138881" y="2484813"/>
                  <a:pt x="2082190" y="2541504"/>
                  <a:pt x="2012259" y="2541504"/>
                </a:cubicBezTo>
                <a:lnTo>
                  <a:pt x="126622" y="2541504"/>
                </a:lnTo>
                <a:cubicBezTo>
                  <a:pt x="56691" y="2541504"/>
                  <a:pt x="0" y="2484813"/>
                  <a:pt x="0" y="2414882"/>
                </a:cubicBezTo>
                <a:lnTo>
                  <a:pt x="0" y="126622"/>
                </a:lnTo>
                <a:cubicBezTo>
                  <a:pt x="0" y="56691"/>
                  <a:pt x="56691" y="0"/>
                  <a:pt x="126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EE34A7A-0537-8BA0-87FE-74604F19EE5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23200" y="2161502"/>
            <a:ext cx="2138881" cy="2541504"/>
          </a:xfrm>
          <a:custGeom>
            <a:avLst/>
            <a:gdLst>
              <a:gd name="connsiteX0" fmla="*/ 126622 w 2138881"/>
              <a:gd name="connsiteY0" fmla="*/ 0 h 2541504"/>
              <a:gd name="connsiteX1" fmla="*/ 2012259 w 2138881"/>
              <a:gd name="connsiteY1" fmla="*/ 0 h 2541504"/>
              <a:gd name="connsiteX2" fmla="*/ 2138881 w 2138881"/>
              <a:gd name="connsiteY2" fmla="*/ 126622 h 2541504"/>
              <a:gd name="connsiteX3" fmla="*/ 2138881 w 2138881"/>
              <a:gd name="connsiteY3" fmla="*/ 2414882 h 2541504"/>
              <a:gd name="connsiteX4" fmla="*/ 2012259 w 2138881"/>
              <a:gd name="connsiteY4" fmla="*/ 2541504 h 2541504"/>
              <a:gd name="connsiteX5" fmla="*/ 126622 w 2138881"/>
              <a:gd name="connsiteY5" fmla="*/ 2541504 h 2541504"/>
              <a:gd name="connsiteX6" fmla="*/ 0 w 2138881"/>
              <a:gd name="connsiteY6" fmla="*/ 2414882 h 2541504"/>
              <a:gd name="connsiteX7" fmla="*/ 0 w 2138881"/>
              <a:gd name="connsiteY7" fmla="*/ 126622 h 2541504"/>
              <a:gd name="connsiteX8" fmla="*/ 126622 w 2138881"/>
              <a:gd name="connsiteY8" fmla="*/ 0 h 254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8881" h="2541504">
                <a:moveTo>
                  <a:pt x="126622" y="0"/>
                </a:moveTo>
                <a:lnTo>
                  <a:pt x="2012259" y="0"/>
                </a:lnTo>
                <a:cubicBezTo>
                  <a:pt x="2082190" y="0"/>
                  <a:pt x="2138881" y="56691"/>
                  <a:pt x="2138881" y="126622"/>
                </a:cubicBezTo>
                <a:lnTo>
                  <a:pt x="2138881" y="2414882"/>
                </a:lnTo>
                <a:cubicBezTo>
                  <a:pt x="2138881" y="2484813"/>
                  <a:pt x="2082190" y="2541504"/>
                  <a:pt x="2012259" y="2541504"/>
                </a:cubicBezTo>
                <a:lnTo>
                  <a:pt x="126622" y="2541504"/>
                </a:lnTo>
                <a:cubicBezTo>
                  <a:pt x="56691" y="2541504"/>
                  <a:pt x="0" y="2484813"/>
                  <a:pt x="0" y="2414882"/>
                </a:cubicBezTo>
                <a:lnTo>
                  <a:pt x="0" y="126622"/>
                </a:lnTo>
                <a:cubicBezTo>
                  <a:pt x="0" y="56691"/>
                  <a:pt x="56691" y="0"/>
                  <a:pt x="1266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45849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61C0160-E09A-013D-EC31-29C3D924E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4696" y="1196608"/>
            <a:ext cx="2762608" cy="3282642"/>
          </a:xfrm>
          <a:custGeom>
            <a:avLst/>
            <a:gdLst>
              <a:gd name="connsiteX0" fmla="*/ 163546 w 2762608"/>
              <a:gd name="connsiteY0" fmla="*/ 0 h 3282642"/>
              <a:gd name="connsiteX1" fmla="*/ 2599062 w 2762608"/>
              <a:gd name="connsiteY1" fmla="*/ 0 h 3282642"/>
              <a:gd name="connsiteX2" fmla="*/ 2762608 w 2762608"/>
              <a:gd name="connsiteY2" fmla="*/ 163546 h 3282642"/>
              <a:gd name="connsiteX3" fmla="*/ 2762608 w 2762608"/>
              <a:gd name="connsiteY3" fmla="*/ 3119096 h 3282642"/>
              <a:gd name="connsiteX4" fmla="*/ 2599062 w 2762608"/>
              <a:gd name="connsiteY4" fmla="*/ 3282642 h 3282642"/>
              <a:gd name="connsiteX5" fmla="*/ 163546 w 2762608"/>
              <a:gd name="connsiteY5" fmla="*/ 3282642 h 3282642"/>
              <a:gd name="connsiteX6" fmla="*/ 0 w 2762608"/>
              <a:gd name="connsiteY6" fmla="*/ 3119096 h 3282642"/>
              <a:gd name="connsiteX7" fmla="*/ 0 w 2762608"/>
              <a:gd name="connsiteY7" fmla="*/ 163546 h 3282642"/>
              <a:gd name="connsiteX8" fmla="*/ 163546 w 2762608"/>
              <a:gd name="connsiteY8" fmla="*/ 0 h 328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2608" h="3282642">
                <a:moveTo>
                  <a:pt x="163546" y="0"/>
                </a:moveTo>
                <a:lnTo>
                  <a:pt x="2599062" y="0"/>
                </a:lnTo>
                <a:cubicBezTo>
                  <a:pt x="2689386" y="0"/>
                  <a:pt x="2762608" y="73222"/>
                  <a:pt x="2762608" y="163546"/>
                </a:cubicBezTo>
                <a:lnTo>
                  <a:pt x="2762608" y="3119096"/>
                </a:lnTo>
                <a:cubicBezTo>
                  <a:pt x="2762608" y="3209420"/>
                  <a:pt x="2689386" y="3282642"/>
                  <a:pt x="2599062" y="3282642"/>
                </a:cubicBezTo>
                <a:lnTo>
                  <a:pt x="163546" y="3282642"/>
                </a:lnTo>
                <a:cubicBezTo>
                  <a:pt x="73222" y="3282642"/>
                  <a:pt x="0" y="3209420"/>
                  <a:pt x="0" y="3119096"/>
                </a:cubicBezTo>
                <a:lnTo>
                  <a:pt x="0" y="163546"/>
                </a:lnTo>
                <a:cubicBezTo>
                  <a:pt x="0" y="73222"/>
                  <a:pt x="73222" y="0"/>
                  <a:pt x="1635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580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8B964F-853F-424D-5A46-39033E082A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939" y="1237984"/>
            <a:ext cx="2711405" cy="3221801"/>
          </a:xfrm>
          <a:custGeom>
            <a:avLst/>
            <a:gdLst>
              <a:gd name="connsiteX0" fmla="*/ 160515 w 2711405"/>
              <a:gd name="connsiteY0" fmla="*/ 0 h 3221801"/>
              <a:gd name="connsiteX1" fmla="*/ 2550890 w 2711405"/>
              <a:gd name="connsiteY1" fmla="*/ 0 h 3221801"/>
              <a:gd name="connsiteX2" fmla="*/ 2711405 w 2711405"/>
              <a:gd name="connsiteY2" fmla="*/ 160515 h 3221801"/>
              <a:gd name="connsiteX3" fmla="*/ 2711405 w 2711405"/>
              <a:gd name="connsiteY3" fmla="*/ 3061286 h 3221801"/>
              <a:gd name="connsiteX4" fmla="*/ 2550890 w 2711405"/>
              <a:gd name="connsiteY4" fmla="*/ 3221801 h 3221801"/>
              <a:gd name="connsiteX5" fmla="*/ 160515 w 2711405"/>
              <a:gd name="connsiteY5" fmla="*/ 3221801 h 3221801"/>
              <a:gd name="connsiteX6" fmla="*/ 0 w 2711405"/>
              <a:gd name="connsiteY6" fmla="*/ 3061286 h 3221801"/>
              <a:gd name="connsiteX7" fmla="*/ 0 w 2711405"/>
              <a:gd name="connsiteY7" fmla="*/ 160515 h 3221801"/>
              <a:gd name="connsiteX8" fmla="*/ 160515 w 2711405"/>
              <a:gd name="connsiteY8" fmla="*/ 0 h 3221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1405" h="3221801">
                <a:moveTo>
                  <a:pt x="160515" y="0"/>
                </a:moveTo>
                <a:lnTo>
                  <a:pt x="2550890" y="0"/>
                </a:lnTo>
                <a:cubicBezTo>
                  <a:pt x="2639540" y="0"/>
                  <a:pt x="2711405" y="71865"/>
                  <a:pt x="2711405" y="160515"/>
                </a:cubicBezTo>
                <a:lnTo>
                  <a:pt x="2711405" y="3061286"/>
                </a:lnTo>
                <a:cubicBezTo>
                  <a:pt x="2711405" y="3149936"/>
                  <a:pt x="2639540" y="3221801"/>
                  <a:pt x="2550890" y="3221801"/>
                </a:cubicBezTo>
                <a:lnTo>
                  <a:pt x="160515" y="3221801"/>
                </a:lnTo>
                <a:cubicBezTo>
                  <a:pt x="71865" y="3221801"/>
                  <a:pt x="0" y="3149936"/>
                  <a:pt x="0" y="3061286"/>
                </a:cubicBezTo>
                <a:lnTo>
                  <a:pt x="0" y="160515"/>
                </a:lnTo>
                <a:cubicBezTo>
                  <a:pt x="0" y="71865"/>
                  <a:pt x="71865" y="0"/>
                  <a:pt x="160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5880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689C1BE-B471-199D-EE48-697C272A1B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61143" y="1266242"/>
            <a:ext cx="2676436" cy="3180248"/>
          </a:xfrm>
          <a:custGeom>
            <a:avLst/>
            <a:gdLst>
              <a:gd name="connsiteX0" fmla="*/ 158445 w 2676436"/>
              <a:gd name="connsiteY0" fmla="*/ 0 h 3180248"/>
              <a:gd name="connsiteX1" fmla="*/ 2517991 w 2676436"/>
              <a:gd name="connsiteY1" fmla="*/ 0 h 3180248"/>
              <a:gd name="connsiteX2" fmla="*/ 2676436 w 2676436"/>
              <a:gd name="connsiteY2" fmla="*/ 158445 h 3180248"/>
              <a:gd name="connsiteX3" fmla="*/ 2676436 w 2676436"/>
              <a:gd name="connsiteY3" fmla="*/ 3021803 h 3180248"/>
              <a:gd name="connsiteX4" fmla="*/ 2517991 w 2676436"/>
              <a:gd name="connsiteY4" fmla="*/ 3180248 h 3180248"/>
              <a:gd name="connsiteX5" fmla="*/ 158445 w 2676436"/>
              <a:gd name="connsiteY5" fmla="*/ 3180248 h 3180248"/>
              <a:gd name="connsiteX6" fmla="*/ 0 w 2676436"/>
              <a:gd name="connsiteY6" fmla="*/ 3021803 h 3180248"/>
              <a:gd name="connsiteX7" fmla="*/ 0 w 2676436"/>
              <a:gd name="connsiteY7" fmla="*/ 158445 h 3180248"/>
              <a:gd name="connsiteX8" fmla="*/ 158445 w 2676436"/>
              <a:gd name="connsiteY8" fmla="*/ 0 h 3180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436" h="3180248">
                <a:moveTo>
                  <a:pt x="158445" y="0"/>
                </a:moveTo>
                <a:lnTo>
                  <a:pt x="2517991" y="0"/>
                </a:lnTo>
                <a:cubicBezTo>
                  <a:pt x="2605498" y="0"/>
                  <a:pt x="2676436" y="70938"/>
                  <a:pt x="2676436" y="158445"/>
                </a:cubicBezTo>
                <a:lnTo>
                  <a:pt x="2676436" y="3021803"/>
                </a:lnTo>
                <a:cubicBezTo>
                  <a:pt x="2676436" y="3109310"/>
                  <a:pt x="2605498" y="3180248"/>
                  <a:pt x="2517991" y="3180248"/>
                </a:cubicBezTo>
                <a:lnTo>
                  <a:pt x="158445" y="3180248"/>
                </a:lnTo>
                <a:cubicBezTo>
                  <a:pt x="70938" y="3180248"/>
                  <a:pt x="0" y="3109310"/>
                  <a:pt x="0" y="3021803"/>
                </a:cubicBezTo>
                <a:lnTo>
                  <a:pt x="0" y="158445"/>
                </a:lnTo>
                <a:cubicBezTo>
                  <a:pt x="0" y="70938"/>
                  <a:pt x="70938" y="0"/>
                  <a:pt x="1584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38630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70371A-73AE-D443-56D4-16468F3D46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8754" y="1404553"/>
            <a:ext cx="4513120" cy="5453447"/>
          </a:xfrm>
          <a:custGeom>
            <a:avLst/>
            <a:gdLst>
              <a:gd name="connsiteX0" fmla="*/ 247500 w 4513120"/>
              <a:gd name="connsiteY0" fmla="*/ 0 h 5453447"/>
              <a:gd name="connsiteX1" fmla="*/ 4265621 w 4513120"/>
              <a:gd name="connsiteY1" fmla="*/ 0 h 5453447"/>
              <a:gd name="connsiteX2" fmla="*/ 4513120 w 4513120"/>
              <a:gd name="connsiteY2" fmla="*/ 247500 h 5453447"/>
              <a:gd name="connsiteX3" fmla="*/ 4513120 w 4513120"/>
              <a:gd name="connsiteY3" fmla="*/ 5453447 h 5453447"/>
              <a:gd name="connsiteX4" fmla="*/ 0 w 4513120"/>
              <a:gd name="connsiteY4" fmla="*/ 5453447 h 5453447"/>
              <a:gd name="connsiteX5" fmla="*/ 0 w 4513120"/>
              <a:gd name="connsiteY5" fmla="*/ 247500 h 5453447"/>
              <a:gd name="connsiteX6" fmla="*/ 247500 w 4513120"/>
              <a:gd name="connsiteY6" fmla="*/ 0 h 5453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3120" h="5453447">
                <a:moveTo>
                  <a:pt x="247500" y="0"/>
                </a:moveTo>
                <a:lnTo>
                  <a:pt x="4265621" y="0"/>
                </a:lnTo>
                <a:cubicBezTo>
                  <a:pt x="4402310" y="0"/>
                  <a:pt x="4513120" y="110810"/>
                  <a:pt x="4513120" y="247500"/>
                </a:cubicBezTo>
                <a:lnTo>
                  <a:pt x="4513120" y="5453447"/>
                </a:lnTo>
                <a:lnTo>
                  <a:pt x="0" y="5453447"/>
                </a:lnTo>
                <a:lnTo>
                  <a:pt x="0" y="247500"/>
                </a:lnTo>
                <a:cubicBezTo>
                  <a:pt x="0" y="110810"/>
                  <a:pt x="110810" y="0"/>
                  <a:pt x="247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60478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9A05F00-87CE-7A07-BBEB-521FA5DEBD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5781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347394-A579-25DD-721F-19242C0CE4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476" y="1089098"/>
            <a:ext cx="6027525" cy="5768903"/>
          </a:xfrm>
          <a:custGeom>
            <a:avLst/>
            <a:gdLst>
              <a:gd name="connsiteX0" fmla="*/ 2561737 w 6027525"/>
              <a:gd name="connsiteY0" fmla="*/ 0 h 5768903"/>
              <a:gd name="connsiteX1" fmla="*/ 4538499 w 6027525"/>
              <a:gd name="connsiteY1" fmla="*/ 932235 h 5768903"/>
              <a:gd name="connsiteX2" fmla="*/ 4662089 w 6027525"/>
              <a:gd name="connsiteY2" fmla="*/ 1097510 h 5768903"/>
              <a:gd name="connsiteX3" fmla="*/ 6027525 w 6027525"/>
              <a:gd name="connsiteY3" fmla="*/ 1097510 h 5768903"/>
              <a:gd name="connsiteX4" fmla="*/ 6027525 w 6027525"/>
              <a:gd name="connsiteY4" fmla="*/ 5768903 h 5768903"/>
              <a:gd name="connsiteX5" fmla="*/ 955336 w 6027525"/>
              <a:gd name="connsiteY5" fmla="*/ 5768903 h 5768903"/>
              <a:gd name="connsiteX6" fmla="*/ 955336 w 6027525"/>
              <a:gd name="connsiteY6" fmla="*/ 4555775 h 5768903"/>
              <a:gd name="connsiteX7" fmla="*/ 932234 w 6027525"/>
              <a:gd name="connsiteY7" fmla="*/ 4538500 h 5768903"/>
              <a:gd name="connsiteX8" fmla="*/ 0 w 6027525"/>
              <a:gd name="connsiteY8" fmla="*/ 2561738 h 5768903"/>
              <a:gd name="connsiteX9" fmla="*/ 2561737 w 6027525"/>
              <a:gd name="connsiteY9" fmla="*/ 0 h 57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27525" h="5768903">
                <a:moveTo>
                  <a:pt x="2561737" y="0"/>
                </a:moveTo>
                <a:cubicBezTo>
                  <a:pt x="3357567" y="0"/>
                  <a:pt x="4068638" y="362896"/>
                  <a:pt x="4538499" y="932235"/>
                </a:cubicBezTo>
                <a:lnTo>
                  <a:pt x="4662089" y="1097510"/>
                </a:lnTo>
                <a:lnTo>
                  <a:pt x="6027525" y="1097510"/>
                </a:lnTo>
                <a:lnTo>
                  <a:pt x="6027525" y="5768903"/>
                </a:lnTo>
                <a:lnTo>
                  <a:pt x="955336" y="5768903"/>
                </a:lnTo>
                <a:lnTo>
                  <a:pt x="955336" y="4555775"/>
                </a:lnTo>
                <a:lnTo>
                  <a:pt x="932234" y="4538500"/>
                </a:lnTo>
                <a:cubicBezTo>
                  <a:pt x="362894" y="4068639"/>
                  <a:pt x="0" y="3357568"/>
                  <a:pt x="0" y="2561738"/>
                </a:cubicBezTo>
                <a:cubicBezTo>
                  <a:pt x="0" y="1146929"/>
                  <a:pt x="1146929" y="0"/>
                  <a:pt x="25617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93013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5878037-492E-B804-ABA3-FC5F9F3254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89098"/>
            <a:ext cx="6027525" cy="5768903"/>
          </a:xfrm>
          <a:custGeom>
            <a:avLst/>
            <a:gdLst>
              <a:gd name="connsiteX0" fmla="*/ 3465788 w 6027525"/>
              <a:gd name="connsiteY0" fmla="*/ 0 h 5768903"/>
              <a:gd name="connsiteX1" fmla="*/ 6027525 w 6027525"/>
              <a:gd name="connsiteY1" fmla="*/ 2561738 h 5768903"/>
              <a:gd name="connsiteX2" fmla="*/ 5095291 w 6027525"/>
              <a:gd name="connsiteY2" fmla="*/ 4538500 h 5768903"/>
              <a:gd name="connsiteX3" fmla="*/ 5072189 w 6027525"/>
              <a:gd name="connsiteY3" fmla="*/ 4555775 h 5768903"/>
              <a:gd name="connsiteX4" fmla="*/ 5072189 w 6027525"/>
              <a:gd name="connsiteY4" fmla="*/ 5768903 h 5768903"/>
              <a:gd name="connsiteX5" fmla="*/ 0 w 6027525"/>
              <a:gd name="connsiteY5" fmla="*/ 5768903 h 5768903"/>
              <a:gd name="connsiteX6" fmla="*/ 0 w 6027525"/>
              <a:gd name="connsiteY6" fmla="*/ 1097510 h 5768903"/>
              <a:gd name="connsiteX7" fmla="*/ 1365436 w 6027525"/>
              <a:gd name="connsiteY7" fmla="*/ 1097510 h 5768903"/>
              <a:gd name="connsiteX8" fmla="*/ 1489026 w 6027525"/>
              <a:gd name="connsiteY8" fmla="*/ 932235 h 5768903"/>
              <a:gd name="connsiteX9" fmla="*/ 3465788 w 6027525"/>
              <a:gd name="connsiteY9" fmla="*/ 0 h 57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27525" h="5768903">
                <a:moveTo>
                  <a:pt x="3465788" y="0"/>
                </a:moveTo>
                <a:cubicBezTo>
                  <a:pt x="4880596" y="0"/>
                  <a:pt x="6027525" y="1146929"/>
                  <a:pt x="6027525" y="2561738"/>
                </a:cubicBezTo>
                <a:cubicBezTo>
                  <a:pt x="6027525" y="3357568"/>
                  <a:pt x="5664631" y="4068639"/>
                  <a:pt x="5095291" y="4538500"/>
                </a:cubicBezTo>
                <a:lnTo>
                  <a:pt x="5072189" y="4555775"/>
                </a:lnTo>
                <a:lnTo>
                  <a:pt x="5072189" y="5768903"/>
                </a:lnTo>
                <a:lnTo>
                  <a:pt x="0" y="5768903"/>
                </a:lnTo>
                <a:lnTo>
                  <a:pt x="0" y="1097510"/>
                </a:lnTo>
                <a:lnTo>
                  <a:pt x="1365436" y="1097510"/>
                </a:lnTo>
                <a:lnTo>
                  <a:pt x="1489026" y="932235"/>
                </a:lnTo>
                <a:cubicBezTo>
                  <a:pt x="1958887" y="362896"/>
                  <a:pt x="2669958" y="0"/>
                  <a:pt x="34657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48794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454D0DE-F435-5768-C5CC-C041D6BBBE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64476" y="1089098"/>
            <a:ext cx="6027525" cy="5768903"/>
          </a:xfrm>
          <a:custGeom>
            <a:avLst/>
            <a:gdLst>
              <a:gd name="connsiteX0" fmla="*/ 2561737 w 6027525"/>
              <a:gd name="connsiteY0" fmla="*/ 0 h 5768903"/>
              <a:gd name="connsiteX1" fmla="*/ 4538499 w 6027525"/>
              <a:gd name="connsiteY1" fmla="*/ 932235 h 5768903"/>
              <a:gd name="connsiteX2" fmla="*/ 4662089 w 6027525"/>
              <a:gd name="connsiteY2" fmla="*/ 1097510 h 5768903"/>
              <a:gd name="connsiteX3" fmla="*/ 6027525 w 6027525"/>
              <a:gd name="connsiteY3" fmla="*/ 1097510 h 5768903"/>
              <a:gd name="connsiteX4" fmla="*/ 6027525 w 6027525"/>
              <a:gd name="connsiteY4" fmla="*/ 5768903 h 5768903"/>
              <a:gd name="connsiteX5" fmla="*/ 955336 w 6027525"/>
              <a:gd name="connsiteY5" fmla="*/ 5768903 h 5768903"/>
              <a:gd name="connsiteX6" fmla="*/ 955336 w 6027525"/>
              <a:gd name="connsiteY6" fmla="*/ 4555775 h 5768903"/>
              <a:gd name="connsiteX7" fmla="*/ 932234 w 6027525"/>
              <a:gd name="connsiteY7" fmla="*/ 4538500 h 5768903"/>
              <a:gd name="connsiteX8" fmla="*/ 0 w 6027525"/>
              <a:gd name="connsiteY8" fmla="*/ 2561738 h 5768903"/>
              <a:gd name="connsiteX9" fmla="*/ 2561737 w 6027525"/>
              <a:gd name="connsiteY9" fmla="*/ 0 h 57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27525" h="5768903">
                <a:moveTo>
                  <a:pt x="2561737" y="0"/>
                </a:moveTo>
                <a:cubicBezTo>
                  <a:pt x="3357567" y="0"/>
                  <a:pt x="4068638" y="362896"/>
                  <a:pt x="4538499" y="932235"/>
                </a:cubicBezTo>
                <a:lnTo>
                  <a:pt x="4662089" y="1097510"/>
                </a:lnTo>
                <a:lnTo>
                  <a:pt x="6027525" y="1097510"/>
                </a:lnTo>
                <a:lnTo>
                  <a:pt x="6027525" y="5768903"/>
                </a:lnTo>
                <a:lnTo>
                  <a:pt x="955336" y="5768903"/>
                </a:lnTo>
                <a:lnTo>
                  <a:pt x="955336" y="4555775"/>
                </a:lnTo>
                <a:lnTo>
                  <a:pt x="932234" y="4538500"/>
                </a:lnTo>
                <a:cubicBezTo>
                  <a:pt x="362894" y="4068639"/>
                  <a:pt x="0" y="3357568"/>
                  <a:pt x="0" y="2561738"/>
                </a:cubicBezTo>
                <a:cubicBezTo>
                  <a:pt x="0" y="1146929"/>
                  <a:pt x="1146929" y="0"/>
                  <a:pt x="256173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8014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AB2A82-43E6-D9F3-1E27-E0BBA29055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89098"/>
            <a:ext cx="6027525" cy="5768903"/>
          </a:xfrm>
          <a:custGeom>
            <a:avLst/>
            <a:gdLst>
              <a:gd name="connsiteX0" fmla="*/ 3465788 w 6027525"/>
              <a:gd name="connsiteY0" fmla="*/ 0 h 5768903"/>
              <a:gd name="connsiteX1" fmla="*/ 6027525 w 6027525"/>
              <a:gd name="connsiteY1" fmla="*/ 2561738 h 5768903"/>
              <a:gd name="connsiteX2" fmla="*/ 5095291 w 6027525"/>
              <a:gd name="connsiteY2" fmla="*/ 4538500 h 5768903"/>
              <a:gd name="connsiteX3" fmla="*/ 5072189 w 6027525"/>
              <a:gd name="connsiteY3" fmla="*/ 4555775 h 5768903"/>
              <a:gd name="connsiteX4" fmla="*/ 5072189 w 6027525"/>
              <a:gd name="connsiteY4" fmla="*/ 5768903 h 5768903"/>
              <a:gd name="connsiteX5" fmla="*/ 0 w 6027525"/>
              <a:gd name="connsiteY5" fmla="*/ 5768903 h 5768903"/>
              <a:gd name="connsiteX6" fmla="*/ 0 w 6027525"/>
              <a:gd name="connsiteY6" fmla="*/ 1097510 h 5768903"/>
              <a:gd name="connsiteX7" fmla="*/ 1365436 w 6027525"/>
              <a:gd name="connsiteY7" fmla="*/ 1097510 h 5768903"/>
              <a:gd name="connsiteX8" fmla="*/ 1489026 w 6027525"/>
              <a:gd name="connsiteY8" fmla="*/ 932235 h 5768903"/>
              <a:gd name="connsiteX9" fmla="*/ 3465788 w 6027525"/>
              <a:gd name="connsiteY9" fmla="*/ 0 h 576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27525" h="5768903">
                <a:moveTo>
                  <a:pt x="3465788" y="0"/>
                </a:moveTo>
                <a:cubicBezTo>
                  <a:pt x="4880596" y="0"/>
                  <a:pt x="6027525" y="1146929"/>
                  <a:pt x="6027525" y="2561738"/>
                </a:cubicBezTo>
                <a:cubicBezTo>
                  <a:pt x="6027525" y="3357568"/>
                  <a:pt x="5664631" y="4068639"/>
                  <a:pt x="5095291" y="4538500"/>
                </a:cubicBezTo>
                <a:lnTo>
                  <a:pt x="5072189" y="4555775"/>
                </a:lnTo>
                <a:lnTo>
                  <a:pt x="5072189" y="5768903"/>
                </a:lnTo>
                <a:lnTo>
                  <a:pt x="0" y="5768903"/>
                </a:lnTo>
                <a:lnTo>
                  <a:pt x="0" y="1097510"/>
                </a:lnTo>
                <a:lnTo>
                  <a:pt x="1365436" y="1097510"/>
                </a:lnTo>
                <a:lnTo>
                  <a:pt x="1489026" y="932235"/>
                </a:lnTo>
                <a:cubicBezTo>
                  <a:pt x="1958887" y="362896"/>
                  <a:pt x="2669958" y="0"/>
                  <a:pt x="34657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84803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4354AE-C7D9-211F-763E-77F3C83B76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58830" y="1127085"/>
            <a:ext cx="5208608" cy="4603830"/>
          </a:xfrm>
          <a:custGeom>
            <a:avLst/>
            <a:gdLst>
              <a:gd name="connsiteX0" fmla="*/ 196307 w 5208608"/>
              <a:gd name="connsiteY0" fmla="*/ 0 h 4603830"/>
              <a:gd name="connsiteX1" fmla="*/ 5012301 w 5208608"/>
              <a:gd name="connsiteY1" fmla="*/ 0 h 4603830"/>
              <a:gd name="connsiteX2" fmla="*/ 5208608 w 5208608"/>
              <a:gd name="connsiteY2" fmla="*/ 196307 h 4603830"/>
              <a:gd name="connsiteX3" fmla="*/ 5208608 w 5208608"/>
              <a:gd name="connsiteY3" fmla="*/ 4407523 h 4603830"/>
              <a:gd name="connsiteX4" fmla="*/ 5012301 w 5208608"/>
              <a:gd name="connsiteY4" fmla="*/ 4603830 h 4603830"/>
              <a:gd name="connsiteX5" fmla="*/ 196307 w 5208608"/>
              <a:gd name="connsiteY5" fmla="*/ 4603830 h 4603830"/>
              <a:gd name="connsiteX6" fmla="*/ 0 w 5208608"/>
              <a:gd name="connsiteY6" fmla="*/ 4407523 h 4603830"/>
              <a:gd name="connsiteX7" fmla="*/ 0 w 5208608"/>
              <a:gd name="connsiteY7" fmla="*/ 196307 h 4603830"/>
              <a:gd name="connsiteX8" fmla="*/ 196307 w 5208608"/>
              <a:gd name="connsiteY8" fmla="*/ 0 h 460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08608" h="4603830">
                <a:moveTo>
                  <a:pt x="196307" y="0"/>
                </a:moveTo>
                <a:lnTo>
                  <a:pt x="5012301" y="0"/>
                </a:lnTo>
                <a:cubicBezTo>
                  <a:pt x="5120718" y="0"/>
                  <a:pt x="5208608" y="87890"/>
                  <a:pt x="5208608" y="196307"/>
                </a:cubicBezTo>
                <a:lnTo>
                  <a:pt x="5208608" y="4407523"/>
                </a:lnTo>
                <a:cubicBezTo>
                  <a:pt x="5208608" y="4515940"/>
                  <a:pt x="5120718" y="4603830"/>
                  <a:pt x="5012301" y="4603830"/>
                </a:cubicBezTo>
                <a:lnTo>
                  <a:pt x="196307" y="4603830"/>
                </a:lnTo>
                <a:cubicBezTo>
                  <a:pt x="87890" y="4603830"/>
                  <a:pt x="0" y="4515940"/>
                  <a:pt x="0" y="4407523"/>
                </a:cubicBezTo>
                <a:lnTo>
                  <a:pt x="0" y="196307"/>
                </a:lnTo>
                <a:cubicBezTo>
                  <a:pt x="0" y="87890"/>
                  <a:pt x="87890" y="0"/>
                  <a:pt x="1963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248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241022-193B-AF5B-13EE-7A71EBD356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3219" y="849659"/>
            <a:ext cx="3668552" cy="5158682"/>
          </a:xfrm>
          <a:custGeom>
            <a:avLst/>
            <a:gdLst>
              <a:gd name="connsiteX0" fmla="*/ 207383 w 3668552"/>
              <a:gd name="connsiteY0" fmla="*/ 0 h 5158682"/>
              <a:gd name="connsiteX1" fmla="*/ 3461169 w 3668552"/>
              <a:gd name="connsiteY1" fmla="*/ 0 h 5158682"/>
              <a:gd name="connsiteX2" fmla="*/ 3668552 w 3668552"/>
              <a:gd name="connsiteY2" fmla="*/ 207383 h 5158682"/>
              <a:gd name="connsiteX3" fmla="*/ 3668552 w 3668552"/>
              <a:gd name="connsiteY3" fmla="*/ 4951299 h 5158682"/>
              <a:gd name="connsiteX4" fmla="*/ 3461169 w 3668552"/>
              <a:gd name="connsiteY4" fmla="*/ 5158682 h 5158682"/>
              <a:gd name="connsiteX5" fmla="*/ 207383 w 3668552"/>
              <a:gd name="connsiteY5" fmla="*/ 5158682 h 5158682"/>
              <a:gd name="connsiteX6" fmla="*/ 0 w 3668552"/>
              <a:gd name="connsiteY6" fmla="*/ 4951299 h 5158682"/>
              <a:gd name="connsiteX7" fmla="*/ 0 w 3668552"/>
              <a:gd name="connsiteY7" fmla="*/ 207383 h 5158682"/>
              <a:gd name="connsiteX8" fmla="*/ 207383 w 3668552"/>
              <a:gd name="connsiteY8" fmla="*/ 0 h 515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8552" h="5158682">
                <a:moveTo>
                  <a:pt x="207383" y="0"/>
                </a:moveTo>
                <a:lnTo>
                  <a:pt x="3461169" y="0"/>
                </a:lnTo>
                <a:cubicBezTo>
                  <a:pt x="3575703" y="0"/>
                  <a:pt x="3668552" y="92849"/>
                  <a:pt x="3668552" y="207383"/>
                </a:cubicBezTo>
                <a:lnTo>
                  <a:pt x="3668552" y="4951299"/>
                </a:lnTo>
                <a:cubicBezTo>
                  <a:pt x="3668552" y="5065833"/>
                  <a:pt x="3575703" y="5158682"/>
                  <a:pt x="3461169" y="5158682"/>
                </a:cubicBezTo>
                <a:lnTo>
                  <a:pt x="207383" y="5158682"/>
                </a:lnTo>
                <a:cubicBezTo>
                  <a:pt x="92849" y="5158682"/>
                  <a:pt x="0" y="5065833"/>
                  <a:pt x="0" y="4951299"/>
                </a:cubicBezTo>
                <a:lnTo>
                  <a:pt x="0" y="207383"/>
                </a:lnTo>
                <a:cubicBezTo>
                  <a:pt x="0" y="92849"/>
                  <a:pt x="92849" y="0"/>
                  <a:pt x="20738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4960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9C25158-6F46-EB88-FEDF-A6DCF5E83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2232" y="1246910"/>
            <a:ext cx="4239491" cy="2836718"/>
          </a:xfrm>
          <a:custGeom>
            <a:avLst/>
            <a:gdLst>
              <a:gd name="connsiteX0" fmla="*/ 213038 w 4239491"/>
              <a:gd name="connsiteY0" fmla="*/ 0 h 2836718"/>
              <a:gd name="connsiteX1" fmla="*/ 4026453 w 4239491"/>
              <a:gd name="connsiteY1" fmla="*/ 0 h 2836718"/>
              <a:gd name="connsiteX2" fmla="*/ 4239491 w 4239491"/>
              <a:gd name="connsiteY2" fmla="*/ 213038 h 2836718"/>
              <a:gd name="connsiteX3" fmla="*/ 4239491 w 4239491"/>
              <a:gd name="connsiteY3" fmla="*/ 2623680 h 2836718"/>
              <a:gd name="connsiteX4" fmla="*/ 4026453 w 4239491"/>
              <a:gd name="connsiteY4" fmla="*/ 2836718 h 2836718"/>
              <a:gd name="connsiteX5" fmla="*/ 213038 w 4239491"/>
              <a:gd name="connsiteY5" fmla="*/ 2836718 h 2836718"/>
              <a:gd name="connsiteX6" fmla="*/ 0 w 4239491"/>
              <a:gd name="connsiteY6" fmla="*/ 2623680 h 2836718"/>
              <a:gd name="connsiteX7" fmla="*/ 0 w 4239491"/>
              <a:gd name="connsiteY7" fmla="*/ 213038 h 2836718"/>
              <a:gd name="connsiteX8" fmla="*/ 213038 w 4239491"/>
              <a:gd name="connsiteY8" fmla="*/ 0 h 283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39491" h="2836718">
                <a:moveTo>
                  <a:pt x="213038" y="0"/>
                </a:moveTo>
                <a:lnTo>
                  <a:pt x="4026453" y="0"/>
                </a:lnTo>
                <a:cubicBezTo>
                  <a:pt x="4144111" y="0"/>
                  <a:pt x="4239491" y="95380"/>
                  <a:pt x="4239491" y="213038"/>
                </a:cubicBezTo>
                <a:lnTo>
                  <a:pt x="4239491" y="2623680"/>
                </a:lnTo>
                <a:cubicBezTo>
                  <a:pt x="4239491" y="2741338"/>
                  <a:pt x="4144111" y="2836718"/>
                  <a:pt x="4026453" y="2836718"/>
                </a:cubicBezTo>
                <a:lnTo>
                  <a:pt x="213038" y="2836718"/>
                </a:lnTo>
                <a:cubicBezTo>
                  <a:pt x="95380" y="2836718"/>
                  <a:pt x="0" y="2741338"/>
                  <a:pt x="0" y="2623680"/>
                </a:cubicBezTo>
                <a:lnTo>
                  <a:pt x="0" y="213038"/>
                </a:lnTo>
                <a:cubicBezTo>
                  <a:pt x="0" y="95380"/>
                  <a:pt x="95380" y="0"/>
                  <a:pt x="2130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DA1D3C2-DFC0-3E26-63DB-B0C98E5A1C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361058" y="4499482"/>
            <a:ext cx="3421704" cy="2358518"/>
          </a:xfrm>
          <a:custGeom>
            <a:avLst/>
            <a:gdLst>
              <a:gd name="connsiteX0" fmla="*/ 213038 w 3421704"/>
              <a:gd name="connsiteY0" fmla="*/ 0 h 2358518"/>
              <a:gd name="connsiteX1" fmla="*/ 3208666 w 3421704"/>
              <a:gd name="connsiteY1" fmla="*/ 0 h 2358518"/>
              <a:gd name="connsiteX2" fmla="*/ 3421704 w 3421704"/>
              <a:gd name="connsiteY2" fmla="*/ 213038 h 2358518"/>
              <a:gd name="connsiteX3" fmla="*/ 3421704 w 3421704"/>
              <a:gd name="connsiteY3" fmla="*/ 2358518 h 2358518"/>
              <a:gd name="connsiteX4" fmla="*/ 0 w 3421704"/>
              <a:gd name="connsiteY4" fmla="*/ 2358518 h 2358518"/>
              <a:gd name="connsiteX5" fmla="*/ 0 w 3421704"/>
              <a:gd name="connsiteY5" fmla="*/ 213038 h 2358518"/>
              <a:gd name="connsiteX6" fmla="*/ 213038 w 3421704"/>
              <a:gd name="connsiteY6" fmla="*/ 0 h 235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1704" h="2358518">
                <a:moveTo>
                  <a:pt x="213038" y="0"/>
                </a:moveTo>
                <a:lnTo>
                  <a:pt x="3208666" y="0"/>
                </a:lnTo>
                <a:cubicBezTo>
                  <a:pt x="3326324" y="0"/>
                  <a:pt x="3421704" y="95380"/>
                  <a:pt x="3421704" y="213038"/>
                </a:cubicBezTo>
                <a:lnTo>
                  <a:pt x="3421704" y="2358518"/>
                </a:lnTo>
                <a:lnTo>
                  <a:pt x="0" y="2358518"/>
                </a:lnTo>
                <a:lnTo>
                  <a:pt x="0" y="213038"/>
                </a:lnTo>
                <a:cubicBezTo>
                  <a:pt x="0" y="95380"/>
                  <a:pt x="95381" y="0"/>
                  <a:pt x="21303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3979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762F0D9-5122-AF16-9066-148E106E74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69938" y="897155"/>
            <a:ext cx="3945896" cy="5910952"/>
          </a:xfrm>
          <a:custGeom>
            <a:avLst/>
            <a:gdLst>
              <a:gd name="connsiteX0" fmla="*/ 0 w 3945896"/>
              <a:gd name="connsiteY0" fmla="*/ 0 h 5910952"/>
              <a:gd name="connsiteX1" fmla="*/ 3945896 w 3945896"/>
              <a:gd name="connsiteY1" fmla="*/ 0 h 5910952"/>
              <a:gd name="connsiteX2" fmla="*/ 3945896 w 3945896"/>
              <a:gd name="connsiteY2" fmla="*/ 5910952 h 5910952"/>
              <a:gd name="connsiteX3" fmla="*/ 0 w 3945896"/>
              <a:gd name="connsiteY3" fmla="*/ 5910952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5896" h="5910952">
                <a:moveTo>
                  <a:pt x="0" y="0"/>
                </a:moveTo>
                <a:lnTo>
                  <a:pt x="3945896" y="0"/>
                </a:lnTo>
                <a:lnTo>
                  <a:pt x="3945896" y="5910952"/>
                </a:lnTo>
                <a:lnTo>
                  <a:pt x="0" y="59109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08402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7E779E5-9B66-1534-1D10-92D324A4FB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48218"/>
            <a:ext cx="4322064" cy="4609782"/>
          </a:xfrm>
          <a:custGeom>
            <a:avLst/>
            <a:gdLst>
              <a:gd name="connsiteX0" fmla="*/ 0 w 4322064"/>
              <a:gd name="connsiteY0" fmla="*/ 0 h 4609782"/>
              <a:gd name="connsiteX1" fmla="*/ 4123112 w 4322064"/>
              <a:gd name="connsiteY1" fmla="*/ 0 h 4609782"/>
              <a:gd name="connsiteX2" fmla="*/ 4322064 w 4322064"/>
              <a:gd name="connsiteY2" fmla="*/ 198952 h 4609782"/>
              <a:gd name="connsiteX3" fmla="*/ 4322064 w 4322064"/>
              <a:gd name="connsiteY3" fmla="*/ 4609782 h 4609782"/>
              <a:gd name="connsiteX4" fmla="*/ 0 w 4322064"/>
              <a:gd name="connsiteY4" fmla="*/ 4609782 h 460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2064" h="4609782">
                <a:moveTo>
                  <a:pt x="0" y="0"/>
                </a:moveTo>
                <a:lnTo>
                  <a:pt x="4123112" y="0"/>
                </a:lnTo>
                <a:cubicBezTo>
                  <a:pt x="4232990" y="0"/>
                  <a:pt x="4322064" y="89074"/>
                  <a:pt x="4322064" y="198952"/>
                </a:cubicBezTo>
                <a:lnTo>
                  <a:pt x="4322064" y="4609782"/>
                </a:lnTo>
                <a:lnTo>
                  <a:pt x="0" y="4609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4849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94D4700-0BA0-C2D4-ECFC-E5F1B930A5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28490" y="1304013"/>
            <a:ext cx="5113686" cy="4832432"/>
          </a:xfrm>
          <a:custGeom>
            <a:avLst/>
            <a:gdLst>
              <a:gd name="connsiteX0" fmla="*/ 0 w 5113686"/>
              <a:gd name="connsiteY0" fmla="*/ 0 h 4832432"/>
              <a:gd name="connsiteX1" fmla="*/ 5113686 w 5113686"/>
              <a:gd name="connsiteY1" fmla="*/ 0 h 4832432"/>
              <a:gd name="connsiteX2" fmla="*/ 5113686 w 5113686"/>
              <a:gd name="connsiteY2" fmla="*/ 4832432 h 4832432"/>
              <a:gd name="connsiteX3" fmla="*/ 0 w 5113686"/>
              <a:gd name="connsiteY3" fmla="*/ 4832432 h 483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3686" h="4832432">
                <a:moveTo>
                  <a:pt x="0" y="0"/>
                </a:moveTo>
                <a:lnTo>
                  <a:pt x="5113686" y="0"/>
                </a:lnTo>
                <a:lnTo>
                  <a:pt x="5113686" y="4832432"/>
                </a:lnTo>
                <a:lnTo>
                  <a:pt x="0" y="48324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267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91A5440-CDA0-5CBB-3527-00A8FC15D4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1560" y="972622"/>
            <a:ext cx="3566160" cy="4912756"/>
          </a:xfrm>
          <a:custGeom>
            <a:avLst/>
            <a:gdLst>
              <a:gd name="connsiteX0" fmla="*/ 213363 w 3566160"/>
              <a:gd name="connsiteY0" fmla="*/ 0 h 4912756"/>
              <a:gd name="connsiteX1" fmla="*/ 3352797 w 3566160"/>
              <a:gd name="connsiteY1" fmla="*/ 0 h 4912756"/>
              <a:gd name="connsiteX2" fmla="*/ 3566160 w 3566160"/>
              <a:gd name="connsiteY2" fmla="*/ 213363 h 4912756"/>
              <a:gd name="connsiteX3" fmla="*/ 3566160 w 3566160"/>
              <a:gd name="connsiteY3" fmla="*/ 4699393 h 4912756"/>
              <a:gd name="connsiteX4" fmla="*/ 3352797 w 3566160"/>
              <a:gd name="connsiteY4" fmla="*/ 4912756 h 4912756"/>
              <a:gd name="connsiteX5" fmla="*/ 213363 w 3566160"/>
              <a:gd name="connsiteY5" fmla="*/ 4912756 h 4912756"/>
              <a:gd name="connsiteX6" fmla="*/ 0 w 3566160"/>
              <a:gd name="connsiteY6" fmla="*/ 4699393 h 4912756"/>
              <a:gd name="connsiteX7" fmla="*/ 0 w 3566160"/>
              <a:gd name="connsiteY7" fmla="*/ 213363 h 4912756"/>
              <a:gd name="connsiteX8" fmla="*/ 213363 w 3566160"/>
              <a:gd name="connsiteY8" fmla="*/ 0 h 49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6160" h="4912756">
                <a:moveTo>
                  <a:pt x="213363" y="0"/>
                </a:moveTo>
                <a:lnTo>
                  <a:pt x="3352797" y="0"/>
                </a:lnTo>
                <a:cubicBezTo>
                  <a:pt x="3470634" y="0"/>
                  <a:pt x="3566160" y="95526"/>
                  <a:pt x="3566160" y="213363"/>
                </a:cubicBezTo>
                <a:lnTo>
                  <a:pt x="3566160" y="4699393"/>
                </a:lnTo>
                <a:cubicBezTo>
                  <a:pt x="3566160" y="4817230"/>
                  <a:pt x="3470634" y="4912756"/>
                  <a:pt x="3352797" y="4912756"/>
                </a:cubicBezTo>
                <a:lnTo>
                  <a:pt x="213363" y="4912756"/>
                </a:lnTo>
                <a:cubicBezTo>
                  <a:pt x="95526" y="4912756"/>
                  <a:pt x="0" y="4817230"/>
                  <a:pt x="0" y="4699393"/>
                </a:cubicBezTo>
                <a:lnTo>
                  <a:pt x="0" y="213363"/>
                </a:lnTo>
                <a:cubicBezTo>
                  <a:pt x="0" y="95526"/>
                  <a:pt x="95526" y="0"/>
                  <a:pt x="2133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18DE2E7-98AF-1369-434F-F2A65476E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36345" y="3429000"/>
            <a:ext cx="2468004" cy="2456378"/>
          </a:xfrm>
          <a:custGeom>
            <a:avLst/>
            <a:gdLst>
              <a:gd name="connsiteX0" fmla="*/ 186292 w 2468004"/>
              <a:gd name="connsiteY0" fmla="*/ 0 h 2456378"/>
              <a:gd name="connsiteX1" fmla="*/ 2281712 w 2468004"/>
              <a:gd name="connsiteY1" fmla="*/ 0 h 2456378"/>
              <a:gd name="connsiteX2" fmla="*/ 2468004 w 2468004"/>
              <a:gd name="connsiteY2" fmla="*/ 186292 h 2456378"/>
              <a:gd name="connsiteX3" fmla="*/ 2468004 w 2468004"/>
              <a:gd name="connsiteY3" fmla="*/ 2270086 h 2456378"/>
              <a:gd name="connsiteX4" fmla="*/ 2281712 w 2468004"/>
              <a:gd name="connsiteY4" fmla="*/ 2456378 h 2456378"/>
              <a:gd name="connsiteX5" fmla="*/ 186292 w 2468004"/>
              <a:gd name="connsiteY5" fmla="*/ 2456378 h 2456378"/>
              <a:gd name="connsiteX6" fmla="*/ 0 w 2468004"/>
              <a:gd name="connsiteY6" fmla="*/ 2270086 h 2456378"/>
              <a:gd name="connsiteX7" fmla="*/ 0 w 2468004"/>
              <a:gd name="connsiteY7" fmla="*/ 186292 h 2456378"/>
              <a:gd name="connsiteX8" fmla="*/ 186292 w 2468004"/>
              <a:gd name="connsiteY8" fmla="*/ 0 h 2456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68004" h="2456378">
                <a:moveTo>
                  <a:pt x="186292" y="0"/>
                </a:moveTo>
                <a:lnTo>
                  <a:pt x="2281712" y="0"/>
                </a:lnTo>
                <a:cubicBezTo>
                  <a:pt x="2384598" y="0"/>
                  <a:pt x="2468004" y="83406"/>
                  <a:pt x="2468004" y="186292"/>
                </a:cubicBezTo>
                <a:lnTo>
                  <a:pt x="2468004" y="2270086"/>
                </a:lnTo>
                <a:cubicBezTo>
                  <a:pt x="2468004" y="2372972"/>
                  <a:pt x="2384598" y="2456378"/>
                  <a:pt x="2281712" y="2456378"/>
                </a:cubicBezTo>
                <a:lnTo>
                  <a:pt x="186292" y="2456378"/>
                </a:lnTo>
                <a:cubicBezTo>
                  <a:pt x="83406" y="2456378"/>
                  <a:pt x="0" y="2372972"/>
                  <a:pt x="0" y="2270086"/>
                </a:cubicBezTo>
                <a:lnTo>
                  <a:pt x="0" y="186292"/>
                </a:lnTo>
                <a:cubicBezTo>
                  <a:pt x="0" y="83406"/>
                  <a:pt x="83406" y="0"/>
                  <a:pt x="1862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8518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2CC3DC-1BF0-73AC-BB6A-406B58734B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4810" y="1091381"/>
            <a:ext cx="2455103" cy="5037285"/>
          </a:xfrm>
          <a:custGeom>
            <a:avLst/>
            <a:gdLst>
              <a:gd name="connsiteX0" fmla="*/ 409192 w 2455103"/>
              <a:gd name="connsiteY0" fmla="*/ 0 h 5037285"/>
              <a:gd name="connsiteX1" fmla="*/ 2045911 w 2455103"/>
              <a:gd name="connsiteY1" fmla="*/ 0 h 5037285"/>
              <a:gd name="connsiteX2" fmla="*/ 2455103 w 2455103"/>
              <a:gd name="connsiteY2" fmla="*/ 409192 h 5037285"/>
              <a:gd name="connsiteX3" fmla="*/ 2455103 w 2455103"/>
              <a:gd name="connsiteY3" fmla="*/ 4628093 h 5037285"/>
              <a:gd name="connsiteX4" fmla="*/ 2045911 w 2455103"/>
              <a:gd name="connsiteY4" fmla="*/ 5037285 h 5037285"/>
              <a:gd name="connsiteX5" fmla="*/ 409192 w 2455103"/>
              <a:gd name="connsiteY5" fmla="*/ 5037285 h 5037285"/>
              <a:gd name="connsiteX6" fmla="*/ 0 w 2455103"/>
              <a:gd name="connsiteY6" fmla="*/ 4628093 h 5037285"/>
              <a:gd name="connsiteX7" fmla="*/ 0 w 2455103"/>
              <a:gd name="connsiteY7" fmla="*/ 409192 h 5037285"/>
              <a:gd name="connsiteX8" fmla="*/ 409192 w 2455103"/>
              <a:gd name="connsiteY8" fmla="*/ 0 h 503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5103" h="5037285">
                <a:moveTo>
                  <a:pt x="409192" y="0"/>
                </a:moveTo>
                <a:lnTo>
                  <a:pt x="2045911" y="0"/>
                </a:lnTo>
                <a:cubicBezTo>
                  <a:pt x="2271902" y="0"/>
                  <a:pt x="2455103" y="183201"/>
                  <a:pt x="2455103" y="409192"/>
                </a:cubicBezTo>
                <a:lnTo>
                  <a:pt x="2455103" y="4628093"/>
                </a:lnTo>
                <a:cubicBezTo>
                  <a:pt x="2455103" y="4854084"/>
                  <a:pt x="2271902" y="5037285"/>
                  <a:pt x="2045911" y="5037285"/>
                </a:cubicBezTo>
                <a:lnTo>
                  <a:pt x="409192" y="5037285"/>
                </a:lnTo>
                <a:cubicBezTo>
                  <a:pt x="183201" y="5037285"/>
                  <a:pt x="0" y="4854084"/>
                  <a:pt x="0" y="4628093"/>
                </a:cubicBezTo>
                <a:lnTo>
                  <a:pt x="0" y="409192"/>
                </a:lnTo>
                <a:cubicBezTo>
                  <a:pt x="0" y="183201"/>
                  <a:pt x="183201" y="0"/>
                  <a:pt x="40919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672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D9B318FB-F75D-84DD-694F-E00E0D56FD7F}"/>
              </a:ext>
            </a:extLst>
          </p:cNvPr>
          <p:cNvSpPr txBox="1">
            <a:spLocks/>
          </p:cNvSpPr>
          <p:nvPr userDrawn="1"/>
        </p:nvSpPr>
        <p:spPr>
          <a:xfrm>
            <a:off x="9202882" y="63077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96CADF-862D-49B8-805D-491B3E6C665E}" type="slidenum">
              <a:rPr lang="en-ID" sz="1600" b="0" i="0" smtClean="0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pPr/>
              <a:t>‹#›</a:t>
            </a:fld>
            <a:endParaRPr lang="en-ID" sz="1600" b="0" i="0">
              <a:solidFill>
                <a:schemeClr val="tx1">
                  <a:lumMod val="75000"/>
                  <a:lumOff val="25000"/>
                </a:schemeClr>
              </a:solidFill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4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29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pos="415" userDrawn="1">
          <p15:clr>
            <a:srgbClr val="F26B43"/>
          </p15:clr>
        </p15:guide>
        <p15:guide id="6" pos="72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ngall.com/map-marker-pn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opscience.iop.org/article/10.1088/1742-6596/1880/1/012021" TargetMode="External"/><Relationship Id="rId2" Type="http://schemas.openxmlformats.org/officeDocument/2006/relationships/hyperlink" Target="https://arxiv.org/abs/2004.12385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2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map-marker-png" TargetMode="Externa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6.05225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pngall.com/map-marker-png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601309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rxiv.org/abs/1706.06083" TargetMode="External"/><Relationship Id="rId4" Type="http://schemas.openxmlformats.org/officeDocument/2006/relationships/hyperlink" Target="https://dl.acm.org/doi/10.1145/3052973.3053009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2.png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24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png"/><Relationship Id="rId4" Type="http://schemas.openxmlformats.org/officeDocument/2006/relationships/image" Target="../media/image24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6.png"/><Relationship Id="rId4" Type="http://schemas.openxmlformats.org/officeDocument/2006/relationships/image" Target="../media/image24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map-marker-png" TargetMode="Externa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 descr="A doctor explaining something to a patient&#10;&#10;Description automatically generated">
            <a:extLst>
              <a:ext uri="{FF2B5EF4-FFF2-40B4-BE49-F238E27FC236}">
                <a16:creationId xmlns:a16="http://schemas.microsoft.com/office/drawing/2014/main" id="{B7C80E8D-5A1A-640B-15E6-457A4488DC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4CE6B9-158A-6AB8-ACD7-360A94BFD924}"/>
              </a:ext>
            </a:extLst>
          </p:cNvPr>
          <p:cNvSpPr/>
          <p:nvPr/>
        </p:nvSpPr>
        <p:spPr>
          <a:xfrm>
            <a:off x="0" y="-747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ED952B5-D57F-E277-F3EB-2B065D462A18}"/>
              </a:ext>
            </a:extLst>
          </p:cNvPr>
          <p:cNvGrpSpPr/>
          <p:nvPr/>
        </p:nvGrpSpPr>
        <p:grpSpPr>
          <a:xfrm rot="19894080">
            <a:off x="-526834" y="5438939"/>
            <a:ext cx="2140300" cy="1516423"/>
            <a:chOff x="-27979" y="5270662"/>
            <a:chExt cx="2140300" cy="1516423"/>
          </a:xfrm>
        </p:grpSpPr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EA227801-033C-8190-0544-F8AA484A571D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" name="Freeform: Shape 387">
                <a:extLst>
                  <a:ext uri="{FF2B5EF4-FFF2-40B4-BE49-F238E27FC236}">
                    <a16:creationId xmlns:a16="http://schemas.microsoft.com/office/drawing/2014/main" id="{A712F821-7CCF-FE57-B505-35A3651E09F1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388">
                <a:extLst>
                  <a:ext uri="{FF2B5EF4-FFF2-40B4-BE49-F238E27FC236}">
                    <a16:creationId xmlns:a16="http://schemas.microsoft.com/office/drawing/2014/main" id="{E55341A6-902F-BE1F-486C-4E3DD2AC6C11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389">
                <a:extLst>
                  <a:ext uri="{FF2B5EF4-FFF2-40B4-BE49-F238E27FC236}">
                    <a16:creationId xmlns:a16="http://schemas.microsoft.com/office/drawing/2014/main" id="{03A4A6B2-EFEA-3169-A958-BFB703452059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390">
                <a:extLst>
                  <a:ext uri="{FF2B5EF4-FFF2-40B4-BE49-F238E27FC236}">
                    <a16:creationId xmlns:a16="http://schemas.microsoft.com/office/drawing/2014/main" id="{2A4EE29B-06E1-5015-8646-BCA1264D059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7" name="Freeform: Shape 391">
                <a:extLst>
                  <a:ext uri="{FF2B5EF4-FFF2-40B4-BE49-F238E27FC236}">
                    <a16:creationId xmlns:a16="http://schemas.microsoft.com/office/drawing/2014/main" id="{112E07D1-B3D7-AF31-5836-F894D6E3E68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" name="Graphic 11">
              <a:extLst>
                <a:ext uri="{FF2B5EF4-FFF2-40B4-BE49-F238E27FC236}">
                  <a16:creationId xmlns:a16="http://schemas.microsoft.com/office/drawing/2014/main" id="{B375DA0B-0874-6E33-A252-17DD5377B58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8" name="Freeform: Shape 382">
                <a:extLst>
                  <a:ext uri="{FF2B5EF4-FFF2-40B4-BE49-F238E27FC236}">
                    <a16:creationId xmlns:a16="http://schemas.microsoft.com/office/drawing/2014/main" id="{E495D82C-2149-5690-8E27-E17E5A5D0A0B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383">
                <a:extLst>
                  <a:ext uri="{FF2B5EF4-FFF2-40B4-BE49-F238E27FC236}">
                    <a16:creationId xmlns:a16="http://schemas.microsoft.com/office/drawing/2014/main" id="{1DE3BFA5-68E4-1765-0D70-4FACA1A9A4B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384">
                <a:extLst>
                  <a:ext uri="{FF2B5EF4-FFF2-40B4-BE49-F238E27FC236}">
                    <a16:creationId xmlns:a16="http://schemas.microsoft.com/office/drawing/2014/main" id="{B532E714-4848-B665-598B-61FE936674E0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385">
                <a:extLst>
                  <a:ext uri="{FF2B5EF4-FFF2-40B4-BE49-F238E27FC236}">
                    <a16:creationId xmlns:a16="http://schemas.microsoft.com/office/drawing/2014/main" id="{14160BE3-E6AE-39DC-15A3-8485F0D0AE82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2" name="Freeform: Shape 386">
                <a:extLst>
                  <a:ext uri="{FF2B5EF4-FFF2-40B4-BE49-F238E27FC236}">
                    <a16:creationId xmlns:a16="http://schemas.microsoft.com/office/drawing/2014/main" id="{2938D49E-E758-175E-8E6D-55599E4584E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30A1B418-C4A7-782A-B9C0-6F24CE516E7F}"/>
              </a:ext>
            </a:extLst>
          </p:cNvPr>
          <p:cNvSpPr/>
          <p:nvPr/>
        </p:nvSpPr>
        <p:spPr>
          <a:xfrm>
            <a:off x="5716531" y="-107147"/>
            <a:ext cx="7033146" cy="6858000"/>
          </a:xfrm>
          <a:custGeom>
            <a:avLst/>
            <a:gdLst>
              <a:gd name="connsiteX0" fmla="*/ 1605627 w 7033146"/>
              <a:gd name="connsiteY0" fmla="*/ 0 h 6858000"/>
              <a:gd name="connsiteX1" fmla="*/ 7033146 w 7033146"/>
              <a:gd name="connsiteY1" fmla="*/ 0 h 6858000"/>
              <a:gd name="connsiteX2" fmla="*/ 7033146 w 7033146"/>
              <a:gd name="connsiteY2" fmla="*/ 6858000 h 6858000"/>
              <a:gd name="connsiteX3" fmla="*/ 1448432 w 7033146"/>
              <a:gd name="connsiteY3" fmla="*/ 6858000 h 6858000"/>
              <a:gd name="connsiteX4" fmla="*/ 1355925 w 7033146"/>
              <a:gd name="connsiteY4" fmla="*/ 6773923 h 6858000"/>
              <a:gd name="connsiteX5" fmla="*/ 0 w 7033146"/>
              <a:gd name="connsiteY5" fmla="*/ 3500434 h 6858000"/>
              <a:gd name="connsiteX6" fmla="*/ 1355924 w 7033146"/>
              <a:gd name="connsiteY6" fmla="*/ 2269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33146" h="6858000">
                <a:moveTo>
                  <a:pt x="1605627" y="0"/>
                </a:moveTo>
                <a:lnTo>
                  <a:pt x="7033146" y="0"/>
                </a:lnTo>
                <a:lnTo>
                  <a:pt x="7033146" y="6858000"/>
                </a:lnTo>
                <a:lnTo>
                  <a:pt x="1448432" y="6858000"/>
                </a:lnTo>
                <a:lnTo>
                  <a:pt x="1355925" y="6773923"/>
                </a:lnTo>
                <a:cubicBezTo>
                  <a:pt x="518165" y="5936165"/>
                  <a:pt x="0" y="4778811"/>
                  <a:pt x="0" y="3500434"/>
                </a:cubicBezTo>
                <a:cubicBezTo>
                  <a:pt x="0" y="2222057"/>
                  <a:pt x="518165" y="1064704"/>
                  <a:pt x="1355924" y="226946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57000">
                <a:schemeClr val="accent3">
                  <a:alpha val="0"/>
                </a:schemeClr>
              </a:gs>
              <a:gs pos="100000">
                <a:schemeClr val="accent4">
                  <a:alpha val="29381"/>
                </a:scheme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lang="en-ID"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A4B83E-88C8-B352-16B9-A037F64FB834}"/>
              </a:ext>
            </a:extLst>
          </p:cNvPr>
          <p:cNvSpPr txBox="1"/>
          <p:nvPr/>
        </p:nvSpPr>
        <p:spPr>
          <a:xfrm>
            <a:off x="761142" y="838084"/>
            <a:ext cx="8055410" cy="25545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d-ID" sz="4000" b="1">
                <a:solidFill>
                  <a:schemeClr val="bg2"/>
                </a:solidFill>
                <a:ea typeface="+mn-lt"/>
                <a:cs typeface="+mn-lt"/>
              </a:rPr>
              <a:t>Assessing CNN Robustness in </a:t>
            </a:r>
            <a:endParaRPr lang="en-US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id-ID" sz="4000" b="1">
                <a:solidFill>
                  <a:schemeClr val="bg2"/>
                </a:solidFill>
                <a:ea typeface="+mn-lt"/>
                <a:cs typeface="+mn-lt"/>
              </a:rPr>
              <a:t>Medical Imaging Systems: </a:t>
            </a:r>
            <a:endParaRPr lang="en-US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id-ID" sz="4000" b="1">
                <a:solidFill>
                  <a:schemeClr val="bg2"/>
                </a:solidFill>
                <a:ea typeface="+mn-lt"/>
                <a:cs typeface="+mn-lt"/>
              </a:rPr>
              <a:t>Adversarial Threats and </a:t>
            </a:r>
            <a:endParaRPr lang="en-US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id-ID" sz="4000" b="1">
                <a:solidFill>
                  <a:schemeClr val="bg2"/>
                </a:solidFill>
                <a:ea typeface="+mn-lt"/>
                <a:cs typeface="+mn-lt"/>
              </a:rPr>
              <a:t>Defensive Measures</a:t>
            </a:r>
            <a:endParaRPr lang="en-US">
              <a:solidFill>
                <a:schemeClr val="bg2"/>
              </a:solidFill>
              <a:cs typeface="Poppin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6DF28-6372-4201-2600-85F8260D428E}"/>
              </a:ext>
            </a:extLst>
          </p:cNvPr>
          <p:cNvSpPr txBox="1"/>
          <p:nvPr/>
        </p:nvSpPr>
        <p:spPr>
          <a:xfrm>
            <a:off x="761142" y="3659752"/>
            <a:ext cx="413151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d-ID" sz="2400" b="1" spc="300">
                <a:solidFill>
                  <a:schemeClr val="bg2"/>
                </a:solidFill>
                <a:latin typeface="Open Sans"/>
                <a:ea typeface="Open Sans"/>
                <a:cs typeface="Open Sans"/>
              </a:rPr>
              <a:t>Group ID : 24-25J-079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4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44;p14">
            <a:extLst>
              <a:ext uri="{FF2B5EF4-FFF2-40B4-BE49-F238E27FC236}">
                <a16:creationId xmlns:a16="http://schemas.microsoft.com/office/drawing/2014/main" id="{3F976D12-8B61-A17C-60F2-E8377CFD063D}"/>
              </a:ext>
            </a:extLst>
          </p:cNvPr>
          <p:cNvSpPr/>
          <p:nvPr/>
        </p:nvSpPr>
        <p:spPr>
          <a:xfrm rot="2730025" flipH="1">
            <a:off x="11029600" y="6093753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7DC8ED2-E91A-D69C-44B1-152FDB6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7369" y="4642581"/>
            <a:ext cx="543876" cy="342985"/>
          </a:xfrm>
          <a:prstGeom prst="rect">
            <a:avLst/>
          </a:prstGeom>
        </p:spPr>
      </p:pic>
      <p:sp>
        <p:nvSpPr>
          <p:cNvPr id="89" name="Google Shape;544;p14">
            <a:extLst>
              <a:ext uri="{FF2B5EF4-FFF2-40B4-BE49-F238E27FC236}">
                <a16:creationId xmlns:a16="http://schemas.microsoft.com/office/drawing/2014/main" id="{CA10B7F6-3DC9-F2F3-C523-B94A3876A377}"/>
              </a:ext>
            </a:extLst>
          </p:cNvPr>
          <p:cNvSpPr/>
          <p:nvPr/>
        </p:nvSpPr>
        <p:spPr>
          <a:xfrm rot="9755937" flipH="1">
            <a:off x="595458" y="48930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9D495-2B30-BC66-E9F6-62EDADE9C21D}"/>
              </a:ext>
            </a:extLst>
          </p:cNvPr>
          <p:cNvSpPr txBox="1"/>
          <p:nvPr/>
        </p:nvSpPr>
        <p:spPr>
          <a:xfrm>
            <a:off x="2525952" y="283154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400" b="1">
                <a:solidFill>
                  <a:schemeClr val="tx1">
                    <a:lumMod val="75000"/>
                    <a:lumOff val="25000"/>
                  </a:schemeClr>
                </a:solidFill>
                <a:latin typeface=" poppins bold"/>
              </a:rPr>
              <a:t>InceptionV3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754E-1781-72E5-9981-747A49CB3C6F}"/>
              </a:ext>
            </a:extLst>
          </p:cNvPr>
          <p:cNvSpPr txBox="1"/>
          <p:nvPr/>
        </p:nvSpPr>
        <p:spPr>
          <a:xfrm>
            <a:off x="336945" y="4176068"/>
            <a:ext cx="1170316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Input Layer:</a:t>
            </a:r>
            <a:r>
              <a:rPr lang="en-US" sz="1600" kern="0">
                <a:ea typeface="+mn-lt"/>
                <a:cs typeface="+mn-lt"/>
              </a:rPr>
              <a:t> Accepts images of size 299x299x3.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Convolutional Layers:</a:t>
            </a:r>
            <a:r>
              <a:rPr lang="en-US" sz="1600" kern="0">
                <a:ea typeface="+mn-lt"/>
                <a:cs typeface="+mn-lt"/>
              </a:rPr>
              <a:t> Initial layers perform feature extraction using traditional convolutions and max pooling.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Inception Modules:</a:t>
            </a:r>
            <a:r>
              <a:rPr lang="en-US" sz="1600" kern="0">
                <a:ea typeface="+mn-lt"/>
                <a:cs typeface="+mn-lt"/>
              </a:rPr>
              <a:t> Stacks multiple Inception modules, each combining filters of different sizes and pooling layers.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Auxiliary Classifiers:</a:t>
            </a:r>
            <a:r>
              <a:rPr lang="en-US" sz="1600" kern="0">
                <a:ea typeface="+mn-lt"/>
                <a:cs typeface="+mn-lt"/>
              </a:rPr>
              <a:t> Two auxiliary classifiers are added before the final output, acting as </a:t>
            </a:r>
            <a:r>
              <a:rPr lang="en-US" sz="1600" kern="0" err="1">
                <a:ea typeface="+mn-lt"/>
                <a:cs typeface="+mn-lt"/>
              </a:rPr>
              <a:t>regularizers</a:t>
            </a:r>
            <a:r>
              <a:rPr lang="en-US" sz="1600" kern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Output Layer: </a:t>
            </a:r>
            <a:r>
              <a:rPr lang="en-US" sz="1600" kern="0">
                <a:ea typeface="+mn-lt"/>
                <a:cs typeface="+mn-lt"/>
              </a:rPr>
              <a:t>A </a:t>
            </a:r>
            <a:r>
              <a:rPr lang="en-US" sz="1600" kern="0" err="1">
                <a:ea typeface="+mn-lt"/>
                <a:cs typeface="+mn-lt"/>
              </a:rPr>
              <a:t>softmax</a:t>
            </a:r>
            <a:r>
              <a:rPr lang="en-US" sz="1600" kern="0">
                <a:ea typeface="+mn-lt"/>
                <a:cs typeface="+mn-lt"/>
              </a:rPr>
              <a:t> classifier provides probabilities for each class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2" name="Picture 1" descr="A diagram of different types of rectangles&#10;&#10;Description automatically generated">
            <a:extLst>
              <a:ext uri="{FF2B5EF4-FFF2-40B4-BE49-F238E27FC236}">
                <a16:creationId xmlns:a16="http://schemas.microsoft.com/office/drawing/2014/main" id="{0CDC8948-8D66-C52E-21A3-23A442EEC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058" y="1051901"/>
            <a:ext cx="6487884" cy="281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1821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28DD8-CC13-1193-9767-6D9201FD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E9B6CBA2-C40E-1654-CE53-FB9345DBBF80}"/>
              </a:ext>
            </a:extLst>
          </p:cNvPr>
          <p:cNvSpPr txBox="1"/>
          <p:nvPr/>
        </p:nvSpPr>
        <p:spPr>
          <a:xfrm>
            <a:off x="2324669" y="265825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References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4F921B55-8B51-7A3D-7557-F72CF65B0271}"/>
              </a:ext>
            </a:extLst>
          </p:cNvPr>
          <p:cNvSpPr/>
          <p:nvPr/>
        </p:nvSpPr>
        <p:spPr>
          <a:xfrm rot="9755937" flipH="1">
            <a:off x="330877" y="30682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349045F4-E516-2E8D-9B28-DDC1041EB7F4}"/>
              </a:ext>
            </a:extLst>
          </p:cNvPr>
          <p:cNvSpPr/>
          <p:nvPr/>
        </p:nvSpPr>
        <p:spPr>
          <a:xfrm rot="2730025" flipH="1">
            <a:off x="10842694" y="5806206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F2333D-1D83-7A2E-94E2-4EEA0D702DB7}"/>
              </a:ext>
            </a:extLst>
          </p:cNvPr>
          <p:cNvSpPr txBox="1"/>
          <p:nvPr/>
        </p:nvSpPr>
        <p:spPr>
          <a:xfrm>
            <a:off x="718462" y="1035266"/>
            <a:ext cx="10720552" cy="30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algn="just"/>
            <a:r>
              <a:rPr lang="en-US" sz="1800">
                <a:solidFill>
                  <a:schemeClr val="tx1"/>
                </a:solidFill>
              </a:rPr>
              <a:t>[1]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Tao Wang, Zijian Ying,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Qianmu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Li, and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Zhichao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Lian, "Boost Adversarial Transferability by Uniform Scale and Mix Mask Method," </a:t>
            </a:r>
            <a:r>
              <a:rPr lang="en-US" sz="1800" i="1" err="1">
                <a:solidFill>
                  <a:schemeClr val="tx1"/>
                </a:solidFill>
                <a:ea typeface="+mn-lt"/>
                <a:cs typeface="+mn-lt"/>
              </a:rPr>
              <a:t>arXiv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 preprint arXiv:2311.12051v1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2023.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pPr algn="just"/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[2]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Arjun Nitin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Bhagoji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Warren He, Bo Li, and Dawn Song, "Practical Black-box Attacks on Deep Neural Networks using Efficient Query Mechanisms," in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Proceedings of the European Conference on Computer Vision (ECCV)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2018, pp. 154-169.</a:t>
            </a:r>
            <a:endParaRPr lang="en-US" sz="1800">
              <a:solidFill>
                <a:schemeClr val="tx1"/>
              </a:solidFill>
              <a:cs typeface="Calibri"/>
            </a:endParaRPr>
          </a:p>
          <a:p>
            <a:pPr algn="just"/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[3]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N. Akhtar, "Addressing the Transferability Gap in Universal Adversarial Perturbations," </a:t>
            </a:r>
            <a:r>
              <a:rPr lang="en-US" sz="1800" i="1" err="1">
                <a:solidFill>
                  <a:schemeClr val="tx1"/>
                </a:solidFill>
                <a:ea typeface="+mn-lt"/>
                <a:cs typeface="+mn-lt"/>
              </a:rPr>
              <a:t>arXiv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 preprint arXiv:2210.05968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2022.</a:t>
            </a:r>
          </a:p>
        </p:txBody>
      </p:sp>
    </p:spTree>
    <p:extLst>
      <p:ext uri="{BB962C8B-B14F-4D97-AF65-F5344CB8AC3E}">
        <p14:creationId xmlns:p14="http://schemas.microsoft.com/office/powerpoint/2010/main" val="33289917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A37704-759E-284E-A925-0D9DA8FB9A3C}"/>
              </a:ext>
            </a:extLst>
          </p:cNvPr>
          <p:cNvSpPr txBox="1"/>
          <p:nvPr/>
        </p:nvSpPr>
        <p:spPr>
          <a:xfrm>
            <a:off x="2370461" y="2138759"/>
            <a:ext cx="721062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1500">
                <a:solidFill>
                  <a:schemeClr val="tx2">
                    <a:lumMod val="75000"/>
                    <a:lumOff val="25000"/>
                  </a:schemeClr>
                </a:solidFill>
                <a:latin typeface="Outfit Medium" pitchFamily="2" charset="0"/>
              </a:rPr>
              <a:t>Thank </a:t>
            </a:r>
            <a:r>
              <a:rPr lang="id-ID" sz="11500">
                <a:solidFill>
                  <a:schemeClr val="accent3"/>
                </a:solidFill>
                <a:latin typeface="Outfit Medium" pitchFamily="2" charset="0"/>
              </a:rPr>
              <a:t>You</a:t>
            </a:r>
            <a:endParaRPr lang="en-ID" sz="11500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" name="Google Shape;544;p14">
            <a:extLst>
              <a:ext uri="{FF2B5EF4-FFF2-40B4-BE49-F238E27FC236}">
                <a16:creationId xmlns:a16="http://schemas.microsoft.com/office/drawing/2014/main" id="{99721CD5-E647-47BD-7543-284302BF6315}"/>
              </a:ext>
            </a:extLst>
          </p:cNvPr>
          <p:cNvSpPr/>
          <p:nvPr/>
        </p:nvSpPr>
        <p:spPr>
          <a:xfrm rot="20665999" flipH="1">
            <a:off x="9474752" y="1162056"/>
            <a:ext cx="1532856" cy="15328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7" name="Google Shape;544;p14">
            <a:extLst>
              <a:ext uri="{FF2B5EF4-FFF2-40B4-BE49-F238E27FC236}">
                <a16:creationId xmlns:a16="http://schemas.microsoft.com/office/drawing/2014/main" id="{9A0B714D-73EB-716F-B1CF-EFD36AD955C2}"/>
              </a:ext>
            </a:extLst>
          </p:cNvPr>
          <p:cNvSpPr/>
          <p:nvPr/>
        </p:nvSpPr>
        <p:spPr>
          <a:xfrm rot="20665999" flipH="1">
            <a:off x="1566227" y="4339389"/>
            <a:ext cx="881102" cy="88110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841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44;p14">
            <a:extLst>
              <a:ext uri="{FF2B5EF4-FFF2-40B4-BE49-F238E27FC236}">
                <a16:creationId xmlns:a16="http://schemas.microsoft.com/office/drawing/2014/main" id="{3F976D12-8B61-A17C-60F2-E8377CFD063D}"/>
              </a:ext>
            </a:extLst>
          </p:cNvPr>
          <p:cNvSpPr/>
          <p:nvPr/>
        </p:nvSpPr>
        <p:spPr>
          <a:xfrm rot="2730025" flipH="1">
            <a:off x="11029600" y="6093753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7DC8ED2-E91A-D69C-44B1-152FDB6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7369" y="4642581"/>
            <a:ext cx="543876" cy="342985"/>
          </a:xfrm>
          <a:prstGeom prst="rect">
            <a:avLst/>
          </a:prstGeom>
        </p:spPr>
      </p:pic>
      <p:sp>
        <p:nvSpPr>
          <p:cNvPr id="89" name="Google Shape;544;p14">
            <a:extLst>
              <a:ext uri="{FF2B5EF4-FFF2-40B4-BE49-F238E27FC236}">
                <a16:creationId xmlns:a16="http://schemas.microsoft.com/office/drawing/2014/main" id="{CA10B7F6-3DC9-F2F3-C523-B94A3876A377}"/>
              </a:ext>
            </a:extLst>
          </p:cNvPr>
          <p:cNvSpPr/>
          <p:nvPr/>
        </p:nvSpPr>
        <p:spPr>
          <a:xfrm rot="9755937" flipH="1">
            <a:off x="595458" y="48930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9D495-2B30-BC66-E9F6-62EDADE9C21D}"/>
              </a:ext>
            </a:extLst>
          </p:cNvPr>
          <p:cNvSpPr txBox="1"/>
          <p:nvPr/>
        </p:nvSpPr>
        <p:spPr>
          <a:xfrm>
            <a:off x="2320798" y="126846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400" b="1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cs typeface="poppins bold"/>
              </a:rPr>
              <a:t>Dataset</a:t>
            </a:r>
            <a:endParaRPr lang="id-ID" sz="4400" b="1">
              <a:solidFill>
                <a:schemeClr val="tx1">
                  <a:lumMod val="75000"/>
                  <a:lumOff val="25000"/>
                </a:schemeClr>
              </a:solidFill>
              <a:latin typeface=" poppins bold"/>
              <a:cs typeface="poppi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754E-1781-72E5-9981-747A49CB3C6F}"/>
              </a:ext>
            </a:extLst>
          </p:cNvPr>
          <p:cNvSpPr txBox="1"/>
          <p:nvPr/>
        </p:nvSpPr>
        <p:spPr>
          <a:xfrm>
            <a:off x="482342" y="1292259"/>
            <a:ext cx="1170316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Dataset Selection:</a:t>
            </a:r>
            <a:r>
              <a:rPr lang="en-US" sz="1600" kern="0">
                <a:ea typeface="+mn-lt"/>
                <a:cs typeface="+mn-lt"/>
              </a:rPr>
              <a:t> Chest X-ray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Number of images: </a:t>
            </a:r>
            <a:r>
              <a:rPr lang="en-US" sz="1600" kern="0">
                <a:ea typeface="+mn-lt"/>
                <a:cs typeface="+mn-lt"/>
              </a:rPr>
              <a:t>112,120 X-ray images</a:t>
            </a: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Number of Classes: </a:t>
            </a:r>
            <a:r>
              <a:rPr lang="en-US" sz="1600" kern="0">
                <a:ea typeface="+mn-lt"/>
                <a:cs typeface="+mn-lt"/>
              </a:rPr>
              <a:t>14</a:t>
            </a: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Normalization: </a:t>
            </a:r>
            <a:r>
              <a:rPr lang="en-US" sz="1600" kern="0">
                <a:ea typeface="+mn-lt"/>
                <a:cs typeface="+mn-lt"/>
              </a:rPr>
              <a:t>Data Augmentation</a:t>
            </a:r>
            <a:endParaRPr lang="en-US" sz="1600" kern="0">
              <a:cs typeface="Poppins"/>
            </a:endParaRPr>
          </a:p>
        </p:txBody>
      </p:sp>
      <p:pic>
        <p:nvPicPr>
          <p:cNvPr id="2" name="Picture 1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17BF2876-BBCB-B308-7FC9-10182A57F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9204" y="2554812"/>
            <a:ext cx="6096000" cy="3048000"/>
          </a:xfrm>
          <a:prstGeom prst="rect">
            <a:avLst/>
          </a:prstGeom>
        </p:spPr>
      </p:pic>
      <p:pic>
        <p:nvPicPr>
          <p:cNvPr id="5" name="Picture 4" descr="A graph of a number of images&#10;&#10;Description automatically generated">
            <a:extLst>
              <a:ext uri="{FF2B5EF4-FFF2-40B4-BE49-F238E27FC236}">
                <a16:creationId xmlns:a16="http://schemas.microsoft.com/office/drawing/2014/main" id="{A4DDBE82-B43E-1FFA-6678-8E83AEA68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9" y="2448232"/>
            <a:ext cx="5420033" cy="3264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4BC6B-89D1-8C05-5471-B192471ED7A1}"/>
              </a:ext>
            </a:extLst>
          </p:cNvPr>
          <p:cNvSpPr txBox="1"/>
          <p:nvPr/>
        </p:nvSpPr>
        <p:spPr>
          <a:xfrm>
            <a:off x="995516" y="5973096"/>
            <a:ext cx="4104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Poppins"/>
              </a:rPr>
              <a:t>Before Data Augmentation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E0C214-76D4-C800-35E1-95AACAFD4C57}"/>
              </a:ext>
            </a:extLst>
          </p:cNvPr>
          <p:cNvSpPr txBox="1"/>
          <p:nvPr/>
        </p:nvSpPr>
        <p:spPr>
          <a:xfrm>
            <a:off x="6824143" y="5971008"/>
            <a:ext cx="4104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Poppins"/>
              </a:rPr>
              <a:t>After Data Augmentation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A0FFC47E-E410-A879-B911-044CF355A988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59" name="Graphic 11">
              <a:extLst>
                <a:ext uri="{FF2B5EF4-FFF2-40B4-BE49-F238E27FC236}">
                  <a16:creationId xmlns:a16="http://schemas.microsoft.com/office/drawing/2014/main" id="{F7BA3DDF-113A-C105-29AE-FD7FDAE512D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D1A26AB-472C-CDC3-566B-B7CB617A4140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817FD66-1F57-BCF1-D418-B238B2F6CFB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3FAF47A-EA77-FE25-E2D2-6D7AFF8CD3B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1B59049-3C30-6511-F025-7BAC81F4ECC6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DDAF1C9-4A30-DA27-ABED-89329E08C3C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0" name="Graphic 11">
              <a:extLst>
                <a:ext uri="{FF2B5EF4-FFF2-40B4-BE49-F238E27FC236}">
                  <a16:creationId xmlns:a16="http://schemas.microsoft.com/office/drawing/2014/main" id="{47CE97E4-FF17-0D6D-FAAF-327BA625A4B3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3E71532-9B6A-01F4-E732-66962DD2A89C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A3C857-7073-A7B3-4210-5F6E82F3EDD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9D12F81-E605-1E1D-2966-F58C9932AB17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A0BA1EC-9E98-A91E-D030-6A9A84857F86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ABF8BB-C353-7636-E3EA-990C49B9DA9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1" name="Google Shape;544;p14">
            <a:extLst>
              <a:ext uri="{FF2B5EF4-FFF2-40B4-BE49-F238E27FC236}">
                <a16:creationId xmlns:a16="http://schemas.microsoft.com/office/drawing/2014/main" id="{8FB5F421-5D98-DF69-BA81-569F677039A9}"/>
              </a:ext>
            </a:extLst>
          </p:cNvPr>
          <p:cNvSpPr/>
          <p:nvPr/>
        </p:nvSpPr>
        <p:spPr>
          <a:xfrm rot="1977190" flipH="1">
            <a:off x="10388566" y="5110023"/>
            <a:ext cx="1111652" cy="111165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5B4F6-3877-2F0B-E9A4-1443B4BC9A94}"/>
              </a:ext>
            </a:extLst>
          </p:cNvPr>
          <p:cNvSpPr txBox="1"/>
          <p:nvPr/>
        </p:nvSpPr>
        <p:spPr>
          <a:xfrm>
            <a:off x="3695418" y="415011"/>
            <a:ext cx="4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Tools and Technologies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7F98F3-C9D0-E408-4F20-1E000F43F38A}"/>
              </a:ext>
            </a:extLst>
          </p:cNvPr>
          <p:cNvGrpSpPr/>
          <p:nvPr/>
        </p:nvGrpSpPr>
        <p:grpSpPr>
          <a:xfrm>
            <a:off x="1109330" y="1807350"/>
            <a:ext cx="2799772" cy="852224"/>
            <a:chOff x="1247464" y="1760573"/>
            <a:chExt cx="3500027" cy="10653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6A5C4E-E693-9552-4773-65E92325ABD0}"/>
                </a:ext>
              </a:extLst>
            </p:cNvPr>
            <p:cNvSpPr/>
            <p:nvPr/>
          </p:nvSpPr>
          <p:spPr>
            <a:xfrm>
              <a:off x="1247464" y="1760573"/>
              <a:ext cx="3323527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547BAE-0E5C-2117-5C32-4C5167AEBC83}"/>
                </a:ext>
              </a:extLst>
            </p:cNvPr>
            <p:cNvSpPr txBox="1"/>
            <p:nvPr/>
          </p:nvSpPr>
          <p:spPr>
            <a:xfrm>
              <a:off x="2368891" y="2031650"/>
              <a:ext cx="237860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TensorFlow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Picture 2" descr="Google TensorFlow icon PNG and SVG Vector Free Download">
              <a:extLst>
                <a:ext uri="{FF2B5EF4-FFF2-40B4-BE49-F238E27FC236}">
                  <a16:creationId xmlns:a16="http://schemas.microsoft.com/office/drawing/2014/main" id="{B8EE433C-0F01-DBF7-211B-6A12EA1DE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827" y="1915723"/>
              <a:ext cx="755073" cy="75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7DFA7BB-81F7-DE1D-58E6-3B69FB018202}"/>
              </a:ext>
            </a:extLst>
          </p:cNvPr>
          <p:cNvSpPr txBox="1"/>
          <p:nvPr/>
        </p:nvSpPr>
        <p:spPr>
          <a:xfrm>
            <a:off x="1053283" y="1304763"/>
            <a:ext cx="200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 Frameworks</a:t>
            </a:r>
            <a:endParaRPr lang="en-US" sz="2400" b="1">
              <a:solidFill>
                <a:srgbClr val="8696F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54269F-4042-983C-8E48-127218FB541F}"/>
              </a:ext>
            </a:extLst>
          </p:cNvPr>
          <p:cNvSpPr txBox="1"/>
          <p:nvPr/>
        </p:nvSpPr>
        <p:spPr>
          <a:xfrm>
            <a:off x="1085092" y="297348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AED2D-9C98-0D93-1816-0468B73FF02D}"/>
              </a:ext>
            </a:extLst>
          </p:cNvPr>
          <p:cNvGrpSpPr/>
          <p:nvPr/>
        </p:nvGrpSpPr>
        <p:grpSpPr>
          <a:xfrm>
            <a:off x="1139808" y="3461025"/>
            <a:ext cx="2284883" cy="852225"/>
            <a:chOff x="6818077" y="1805987"/>
            <a:chExt cx="2284883" cy="8522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EA377A-07A9-EBA5-FCF4-D34F540E1968}"/>
                </a:ext>
              </a:extLst>
            </p:cNvPr>
            <p:cNvGrpSpPr/>
            <p:nvPr/>
          </p:nvGrpSpPr>
          <p:grpSpPr>
            <a:xfrm>
              <a:off x="6818077" y="1805987"/>
              <a:ext cx="2284883" cy="852225"/>
              <a:chOff x="1247464" y="1760573"/>
              <a:chExt cx="2740010" cy="10653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3A8120E2-F59B-CF85-6A21-686A3BCC1287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740010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53F3A32-FC80-8FA4-798C-FC79BC3723A2}"/>
                  </a:ext>
                </a:extLst>
              </p:cNvPr>
              <p:cNvSpPr txBox="1"/>
              <p:nvPr/>
            </p:nvSpPr>
            <p:spPr>
              <a:xfrm>
                <a:off x="2368891" y="2031651"/>
                <a:ext cx="148003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</a:t>
                </a:r>
              </a:p>
            </p:txBody>
          </p:sp>
        </p:grpSp>
        <p:pic>
          <p:nvPicPr>
            <p:cNvPr id="15" name="Picture 16" descr="Python Software Foundation Logo and symbol, meaning, history, sign.">
              <a:extLst>
                <a:ext uri="{FF2B5EF4-FFF2-40B4-BE49-F238E27FC236}">
                  <a16:creationId xmlns:a16="http://schemas.microsoft.com/office/drawing/2014/main" id="{72D78913-E7F9-4292-A076-7AD327CA9F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0" t="5249" r="24207" b="3799"/>
            <a:stretch/>
          </p:blipFill>
          <p:spPr bwMode="auto">
            <a:xfrm>
              <a:off x="7029348" y="1954170"/>
              <a:ext cx="554837" cy="54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00A7D9-6A5B-8FAC-7AAC-D00D6D3EE9F0}"/>
              </a:ext>
            </a:extLst>
          </p:cNvPr>
          <p:cNvSpPr txBox="1"/>
          <p:nvPr/>
        </p:nvSpPr>
        <p:spPr>
          <a:xfrm>
            <a:off x="4078147" y="1382044"/>
            <a:ext cx="264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Architectures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E2C165-FFAC-9DD5-20AC-B59ED9B03F5E}"/>
              </a:ext>
            </a:extLst>
          </p:cNvPr>
          <p:cNvGrpSpPr/>
          <p:nvPr/>
        </p:nvGrpSpPr>
        <p:grpSpPr>
          <a:xfrm>
            <a:off x="4119207" y="1845543"/>
            <a:ext cx="1736470" cy="852224"/>
            <a:chOff x="1247463" y="1760573"/>
            <a:chExt cx="2170782" cy="106537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440B7A2-BD6B-B98B-52F0-F035A6365640}"/>
                </a:ext>
              </a:extLst>
            </p:cNvPr>
            <p:cNvSpPr/>
            <p:nvPr/>
          </p:nvSpPr>
          <p:spPr>
            <a:xfrm>
              <a:off x="1247463" y="1760573"/>
              <a:ext cx="217078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8D9889-F71A-AC21-A2B0-982F894124CE}"/>
                </a:ext>
              </a:extLst>
            </p:cNvPr>
            <p:cNvSpPr txBox="1"/>
            <p:nvPr/>
          </p:nvSpPr>
          <p:spPr>
            <a:xfrm>
              <a:off x="1522687" y="2031473"/>
              <a:ext cx="1796768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ResNet50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631822-47D9-3CAD-AB2D-B4D5DB23626F}"/>
              </a:ext>
            </a:extLst>
          </p:cNvPr>
          <p:cNvGrpSpPr/>
          <p:nvPr/>
        </p:nvGrpSpPr>
        <p:grpSpPr>
          <a:xfrm>
            <a:off x="6052040" y="1845402"/>
            <a:ext cx="2087762" cy="852224"/>
            <a:chOff x="1247464" y="1760573"/>
            <a:chExt cx="2609935" cy="106537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BF52B940-2CF8-3E30-D233-D50F0F10E05F}"/>
                </a:ext>
              </a:extLst>
            </p:cNvPr>
            <p:cNvSpPr/>
            <p:nvPr/>
          </p:nvSpPr>
          <p:spPr>
            <a:xfrm>
              <a:off x="1247464" y="1760573"/>
              <a:ext cx="2609935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68DD59-D317-A439-7184-CA93339AA76E}"/>
                </a:ext>
              </a:extLst>
            </p:cNvPr>
            <p:cNvSpPr txBox="1"/>
            <p:nvPr/>
          </p:nvSpPr>
          <p:spPr>
            <a:xfrm>
              <a:off x="1416484" y="2031650"/>
              <a:ext cx="2407942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DenseNet121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29FC82-A8B2-DAF9-016B-F13E96E8B82F}"/>
              </a:ext>
            </a:extLst>
          </p:cNvPr>
          <p:cNvGrpSpPr/>
          <p:nvPr/>
        </p:nvGrpSpPr>
        <p:grpSpPr>
          <a:xfrm>
            <a:off x="9687308" y="1836187"/>
            <a:ext cx="1976793" cy="852224"/>
            <a:chOff x="1247463" y="1760573"/>
            <a:chExt cx="2471212" cy="106537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26C3F499-636E-6F28-29A0-8B71A278FD69}"/>
                </a:ext>
              </a:extLst>
            </p:cNvPr>
            <p:cNvSpPr/>
            <p:nvPr/>
          </p:nvSpPr>
          <p:spPr>
            <a:xfrm>
              <a:off x="1247463" y="1760573"/>
              <a:ext cx="247121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D2E7360-0FA2-F9F7-699C-54A997F5AA0F}"/>
                </a:ext>
              </a:extLst>
            </p:cNvPr>
            <p:cNvSpPr txBox="1"/>
            <p:nvPr/>
          </p:nvSpPr>
          <p:spPr>
            <a:xfrm>
              <a:off x="1379857" y="2043169"/>
              <a:ext cx="222003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Inception V3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B1E303-CC17-28A6-4FC1-BE2BF13B3AF6}"/>
              </a:ext>
            </a:extLst>
          </p:cNvPr>
          <p:cNvGrpSpPr/>
          <p:nvPr/>
        </p:nvGrpSpPr>
        <p:grpSpPr>
          <a:xfrm>
            <a:off x="8320787" y="1845402"/>
            <a:ext cx="1185536" cy="852224"/>
            <a:chOff x="1247465" y="1760573"/>
            <a:chExt cx="1482053" cy="106537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7532284D-401B-C18F-4DF5-1A20AB14A241}"/>
                </a:ext>
              </a:extLst>
            </p:cNvPr>
            <p:cNvSpPr/>
            <p:nvPr/>
          </p:nvSpPr>
          <p:spPr>
            <a:xfrm>
              <a:off x="1247465" y="1760573"/>
              <a:ext cx="1482053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D4E0E6D-4EE0-744D-75FF-A835173CE2CF}"/>
                </a:ext>
              </a:extLst>
            </p:cNvPr>
            <p:cNvSpPr txBox="1"/>
            <p:nvPr/>
          </p:nvSpPr>
          <p:spPr>
            <a:xfrm>
              <a:off x="1423632" y="2031650"/>
              <a:ext cx="1305884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VGG19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584008E1-DAEE-14A8-F882-7F715ADA7FC3}"/>
              </a:ext>
            </a:extLst>
          </p:cNvPr>
          <p:cNvSpPr txBox="1"/>
          <p:nvPr/>
        </p:nvSpPr>
        <p:spPr>
          <a:xfrm>
            <a:off x="4078147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Management Tools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112FBF9-8384-F1C4-75E7-3D53D337E3F2}"/>
              </a:ext>
            </a:extLst>
          </p:cNvPr>
          <p:cNvGrpSpPr/>
          <p:nvPr/>
        </p:nvGrpSpPr>
        <p:grpSpPr>
          <a:xfrm>
            <a:off x="4105060" y="3455875"/>
            <a:ext cx="2073402" cy="852224"/>
            <a:chOff x="446480" y="3356247"/>
            <a:chExt cx="2073402" cy="8522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399AD8A3-863D-E1A5-CF60-4BAE377F5ACB}"/>
                </a:ext>
              </a:extLst>
            </p:cNvPr>
            <p:cNvGrpSpPr/>
            <p:nvPr/>
          </p:nvGrpSpPr>
          <p:grpSpPr>
            <a:xfrm>
              <a:off x="446480" y="3356247"/>
              <a:ext cx="2073402" cy="852224"/>
              <a:chOff x="1247464" y="1760573"/>
              <a:chExt cx="2591984" cy="1065375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C1F1F28B-8652-1E38-7B72-E164D23D0BE7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591984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0C2A5DF-420C-F972-58C8-A30538ABC35A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Pandas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86" name="Picture 18" descr="Pandas Icon Logo PNG Vector (SVG) Free Download">
              <a:extLst>
                <a:ext uri="{FF2B5EF4-FFF2-40B4-BE49-F238E27FC236}">
                  <a16:creationId xmlns:a16="http://schemas.microsoft.com/office/drawing/2014/main" id="{DCA831A9-04BE-3637-97BA-540319A27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26" y="3458110"/>
              <a:ext cx="358065" cy="56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BFE27A1-0252-2381-46D5-BA834D5BFE32}"/>
              </a:ext>
            </a:extLst>
          </p:cNvPr>
          <p:cNvGrpSpPr/>
          <p:nvPr/>
        </p:nvGrpSpPr>
        <p:grpSpPr>
          <a:xfrm>
            <a:off x="6423676" y="3449113"/>
            <a:ext cx="2147291" cy="852224"/>
            <a:chOff x="2765096" y="3349485"/>
            <a:chExt cx="2147291" cy="8522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CB393AE5-0287-347B-6194-F1B3CE86AD15}"/>
                </a:ext>
              </a:extLst>
            </p:cNvPr>
            <p:cNvGrpSpPr/>
            <p:nvPr/>
          </p:nvGrpSpPr>
          <p:grpSpPr>
            <a:xfrm>
              <a:off x="2765096" y="3349485"/>
              <a:ext cx="2147291" cy="852224"/>
              <a:chOff x="1247463" y="1760573"/>
              <a:chExt cx="2684353" cy="1065375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0AFF40C8-4988-99A5-11C0-9F92DC7E7339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2684353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BBFC847-3EF4-02FC-E7C7-7874F4D3B0C9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NumPy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91" name="Picture 28" descr="NumPy Logo PNG Vector (SVG) Free Download">
              <a:extLst>
                <a:ext uri="{FF2B5EF4-FFF2-40B4-BE49-F238E27FC236}">
                  <a16:creationId xmlns:a16="http://schemas.microsoft.com/office/drawing/2014/main" id="{1E875C3D-026C-FDE1-A343-1C00948612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867" y="3481782"/>
              <a:ext cx="530918" cy="56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100AEDB6-B46E-A1F2-D969-F9526A44FC8F}"/>
              </a:ext>
            </a:extLst>
          </p:cNvPr>
          <p:cNvSpPr txBox="1"/>
          <p:nvPr/>
        </p:nvSpPr>
        <p:spPr>
          <a:xfrm>
            <a:off x="8806738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Tools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704AAEA-9E13-CD91-2085-09E4612E5892}"/>
              </a:ext>
            </a:extLst>
          </p:cNvPr>
          <p:cNvGrpSpPr/>
          <p:nvPr/>
        </p:nvGrpSpPr>
        <p:grpSpPr>
          <a:xfrm>
            <a:off x="8874539" y="3452544"/>
            <a:ext cx="2510316" cy="852224"/>
            <a:chOff x="5407941" y="3345756"/>
            <a:chExt cx="2510316" cy="85222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AEF38B8-9C93-AF98-02F7-AA34D5EC369E}"/>
                </a:ext>
              </a:extLst>
            </p:cNvPr>
            <p:cNvGrpSpPr/>
            <p:nvPr/>
          </p:nvGrpSpPr>
          <p:grpSpPr>
            <a:xfrm>
              <a:off x="5407941" y="3345756"/>
              <a:ext cx="2510316" cy="852224"/>
              <a:chOff x="1247464" y="1760573"/>
              <a:chExt cx="3138175" cy="1065375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EB5CFB99-2950-95D1-387F-BFA841C3C09B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313817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5731A568-3B21-804D-7767-8DF47AFB4024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935922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Matplotlib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0" name="Picture 30" descr="upload.wikimedia.org/wikipedia/commons/thumb/0/01/...">
              <a:extLst>
                <a:ext uri="{FF2B5EF4-FFF2-40B4-BE49-F238E27FC236}">
                  <a16:creationId xmlns:a16="http://schemas.microsoft.com/office/drawing/2014/main" id="{1432B81D-E241-10D9-B665-6B6DD115D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961" y="3453229"/>
              <a:ext cx="618847" cy="61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0541B36A-11A2-50BF-09BE-8E3ABAD3EC72}"/>
              </a:ext>
            </a:extLst>
          </p:cNvPr>
          <p:cNvSpPr txBox="1"/>
          <p:nvPr/>
        </p:nvSpPr>
        <p:spPr>
          <a:xfrm>
            <a:off x="1036751" y="460090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Metrics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3F1BBF1-C6E1-DBD4-EBAF-F30552E47130}"/>
              </a:ext>
            </a:extLst>
          </p:cNvPr>
          <p:cNvGrpSpPr/>
          <p:nvPr/>
        </p:nvGrpSpPr>
        <p:grpSpPr>
          <a:xfrm>
            <a:off x="1064213" y="5074084"/>
            <a:ext cx="2501806" cy="852224"/>
            <a:chOff x="1096258" y="4915820"/>
            <a:chExt cx="2501806" cy="85222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B8FC8D4-041F-430C-689A-3B426E0A8543}"/>
                </a:ext>
              </a:extLst>
            </p:cNvPr>
            <p:cNvGrpSpPr/>
            <p:nvPr/>
          </p:nvGrpSpPr>
          <p:grpSpPr>
            <a:xfrm>
              <a:off x="1096258" y="4915820"/>
              <a:ext cx="2501806" cy="852224"/>
              <a:chOff x="1247463" y="1760573"/>
              <a:chExt cx="3127536" cy="1065375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2124F022-0C88-5B71-D422-18C7E7DA4D0B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12753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BCF9BCB-240A-97D9-6620-DB88FDAC5F2A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2118737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Scikit-learn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1" name="Picture 36" descr="Scikit learn Logo PNG Vector (SVG) Free Download">
              <a:extLst>
                <a:ext uri="{FF2B5EF4-FFF2-40B4-BE49-F238E27FC236}">
                  <a16:creationId xmlns:a16="http://schemas.microsoft.com/office/drawing/2014/main" id="{8CCE5C53-A821-0EB8-BD51-9981516CE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369" y="5115218"/>
              <a:ext cx="730226" cy="39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78ED44ED-C36E-E625-4A2D-57037C4233FA}"/>
              </a:ext>
            </a:extLst>
          </p:cNvPr>
          <p:cNvSpPr txBox="1"/>
          <p:nvPr/>
        </p:nvSpPr>
        <p:spPr>
          <a:xfrm>
            <a:off x="4105059" y="4612245"/>
            <a:ext cx="31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&amp; Compute Resources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55E4985-356E-27AE-462E-6E50FF88029E}"/>
              </a:ext>
            </a:extLst>
          </p:cNvPr>
          <p:cNvGrpSpPr/>
          <p:nvPr/>
        </p:nvGrpSpPr>
        <p:grpSpPr>
          <a:xfrm>
            <a:off x="4078147" y="5085397"/>
            <a:ext cx="2804526" cy="852224"/>
            <a:chOff x="4130801" y="4926576"/>
            <a:chExt cx="2804526" cy="85222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9E83228-6ABA-CDCA-EC97-276B222036C3}"/>
                </a:ext>
              </a:extLst>
            </p:cNvPr>
            <p:cNvGrpSpPr/>
            <p:nvPr/>
          </p:nvGrpSpPr>
          <p:grpSpPr>
            <a:xfrm>
              <a:off x="4171187" y="4926576"/>
              <a:ext cx="2764140" cy="852224"/>
              <a:chOff x="1247463" y="1760573"/>
              <a:chExt cx="3455482" cy="1065375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25E9882E-308E-DDEB-93A1-F180FE55BF3A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388389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98309B1B-D4DF-BA43-FBEA-0E7AE886457A}"/>
                  </a:ext>
                </a:extLst>
              </p:cNvPr>
              <p:cNvSpPr txBox="1"/>
              <p:nvPr/>
            </p:nvSpPr>
            <p:spPr>
              <a:xfrm>
                <a:off x="2256261" y="2031650"/>
                <a:ext cx="2446684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Google </a:t>
                </a:r>
                <a:r>
                  <a:rPr lang="en-US" sz="2000" b="1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Colab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8" name="Picture 38">
              <a:extLst>
                <a:ext uri="{FF2B5EF4-FFF2-40B4-BE49-F238E27FC236}">
                  <a16:creationId xmlns:a16="http://schemas.microsoft.com/office/drawing/2014/main" id="{88C9283E-7083-AF3D-1EFD-6C2050227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801" y="5022696"/>
              <a:ext cx="1074291" cy="661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447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B90CC9C-30BA-D4F4-6C23-64C12E42F4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02E158-93BB-96A8-3324-EFAE609FC6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4A2AB071-975D-B27F-38F2-FDE5B871BA83}"/>
              </a:ext>
            </a:extLst>
          </p:cNvPr>
          <p:cNvSpPr/>
          <p:nvPr/>
        </p:nvSpPr>
        <p:spPr>
          <a:xfrm rot="20589211" flipH="1">
            <a:off x="6408867" y="-642825"/>
            <a:ext cx="6359498" cy="6034238"/>
          </a:xfrm>
          <a:custGeom>
            <a:avLst/>
            <a:gdLst>
              <a:gd name="connsiteX0" fmla="*/ 4951073 w 6359498"/>
              <a:gd name="connsiteY0" fmla="*/ 0 h 6034238"/>
              <a:gd name="connsiteX1" fmla="*/ 0 w 6359498"/>
              <a:gd name="connsiteY1" fmla="*/ 1499201 h 6034238"/>
              <a:gd name="connsiteX2" fmla="*/ 1206157 w 6359498"/>
              <a:gd name="connsiteY2" fmla="*/ 5482504 h 6034238"/>
              <a:gd name="connsiteX3" fmla="*/ 1454410 w 6359498"/>
              <a:gd name="connsiteY3" fmla="*/ 5633321 h 6034238"/>
              <a:gd name="connsiteX4" fmla="*/ 3037752 w 6359498"/>
              <a:gd name="connsiteY4" fmla="*/ 6034238 h 6034238"/>
              <a:gd name="connsiteX5" fmla="*/ 6359498 w 6359498"/>
              <a:gd name="connsiteY5" fmla="*/ 2712492 h 6034238"/>
              <a:gd name="connsiteX6" fmla="*/ 5150691 w 6359498"/>
              <a:gd name="connsiteY6" fmla="*/ 149271 h 60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9498" h="6034238">
                <a:moveTo>
                  <a:pt x="4951073" y="0"/>
                </a:moveTo>
                <a:lnTo>
                  <a:pt x="0" y="1499201"/>
                </a:lnTo>
                <a:lnTo>
                  <a:pt x="1206157" y="5482504"/>
                </a:lnTo>
                <a:lnTo>
                  <a:pt x="1454410" y="5633321"/>
                </a:lnTo>
                <a:cubicBezTo>
                  <a:pt x="1925080" y="5889004"/>
                  <a:pt x="2464456" y="6034238"/>
                  <a:pt x="3037752" y="6034238"/>
                </a:cubicBezTo>
                <a:cubicBezTo>
                  <a:pt x="4872302" y="6034238"/>
                  <a:pt x="6359498" y="4547042"/>
                  <a:pt x="6359498" y="2712492"/>
                </a:cubicBezTo>
                <a:cubicBezTo>
                  <a:pt x="6359498" y="1680558"/>
                  <a:pt x="5888940" y="758528"/>
                  <a:pt x="5150691" y="14927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B813844D-9430-972D-CA31-91790D614D47}"/>
              </a:ext>
            </a:extLst>
          </p:cNvPr>
          <p:cNvSpPr/>
          <p:nvPr/>
        </p:nvSpPr>
        <p:spPr>
          <a:xfrm>
            <a:off x="1" y="749993"/>
            <a:ext cx="12467491" cy="2995529"/>
          </a:xfrm>
          <a:custGeom>
            <a:avLst/>
            <a:gdLst>
              <a:gd name="connsiteX0" fmla="*/ 0 w 9944101"/>
              <a:gd name="connsiteY0" fmla="*/ 0 h 3440096"/>
              <a:gd name="connsiteX1" fmla="*/ 9750183 w 9944101"/>
              <a:gd name="connsiteY1" fmla="*/ 0 h 3440096"/>
              <a:gd name="connsiteX2" fmla="*/ 9944101 w 9944101"/>
              <a:gd name="connsiteY2" fmla="*/ 193918 h 3440096"/>
              <a:gd name="connsiteX3" fmla="*/ 9944101 w 9944101"/>
              <a:gd name="connsiteY3" fmla="*/ 3246178 h 3440096"/>
              <a:gd name="connsiteX4" fmla="*/ 9750183 w 9944101"/>
              <a:gd name="connsiteY4" fmla="*/ 3440096 h 3440096"/>
              <a:gd name="connsiteX5" fmla="*/ 0 w 9944101"/>
              <a:gd name="connsiteY5" fmla="*/ 3440096 h 34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4101" h="3440096">
                <a:moveTo>
                  <a:pt x="0" y="0"/>
                </a:moveTo>
                <a:lnTo>
                  <a:pt x="9750183" y="0"/>
                </a:lnTo>
                <a:cubicBezTo>
                  <a:pt x="9857281" y="0"/>
                  <a:pt x="9944101" y="86820"/>
                  <a:pt x="9944101" y="193918"/>
                </a:cubicBezTo>
                <a:lnTo>
                  <a:pt x="9944101" y="3246178"/>
                </a:lnTo>
                <a:cubicBezTo>
                  <a:pt x="9944101" y="3353276"/>
                  <a:pt x="9857281" y="3440096"/>
                  <a:pt x="9750183" y="3440096"/>
                </a:cubicBezTo>
                <a:lnTo>
                  <a:pt x="0" y="34400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F4D9B8-DC85-55E8-FFD5-D66E9E8F4503}"/>
              </a:ext>
            </a:extLst>
          </p:cNvPr>
          <p:cNvSpPr txBox="1"/>
          <p:nvPr/>
        </p:nvSpPr>
        <p:spPr>
          <a:xfrm>
            <a:off x="3010481" y="1080607"/>
            <a:ext cx="5769528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/>
              </a:rPr>
              <a:t>IT21197550</a:t>
            </a:r>
          </a:p>
          <a:p>
            <a:pPr algn="ctr"/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/>
              </a:rPr>
              <a:t>Nihila Premakanthan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Picture 6" descr="A person in a blue shirt&#10;&#10;Description automatically generated">
            <a:extLst>
              <a:ext uri="{FF2B5EF4-FFF2-40B4-BE49-F238E27FC236}">
                <a16:creationId xmlns:a16="http://schemas.microsoft.com/office/drawing/2014/main" id="{911AC641-D6C3-72AA-3DD1-123F06858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018" y="3261931"/>
            <a:ext cx="3108570" cy="3186723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8C4AF8-12B6-9635-135F-90742EA3EA3C}"/>
              </a:ext>
            </a:extLst>
          </p:cNvPr>
          <p:cNvSpPr txBox="1"/>
          <p:nvPr/>
        </p:nvSpPr>
        <p:spPr>
          <a:xfrm>
            <a:off x="3663668" y="2728242"/>
            <a:ext cx="499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 Security</a:t>
            </a:r>
          </a:p>
        </p:txBody>
      </p:sp>
    </p:spTree>
    <p:extLst>
      <p:ext uri="{BB962C8B-B14F-4D97-AF65-F5344CB8AC3E}">
        <p14:creationId xmlns:p14="http://schemas.microsoft.com/office/powerpoint/2010/main" val="305503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11EFC-0B28-5380-08E5-9FBF0705F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E05D8D85-61FF-6F58-24D0-1FBC771BADE4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442078-ABE6-5621-2EBB-49AAB07AD17C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BF57355C-E94F-21A5-04C2-DCBF41D36AB2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7BEAD63-9AD6-790D-AE08-D8F16A7F7190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BBBE881-7891-672E-2FF1-53F4EC46095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5513BF0-9BE3-B96D-37E1-039C2D08ACC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F6B2EAA-477D-3E42-62B7-0C53AB915D68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4722A4B-ACE2-E8C2-DDF5-109D04F2C02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0381DBBD-E39A-60FF-35AB-01C22DCBEFF9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E2F8732-3B21-C239-829D-7B06E0CEC5E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0C06516-BEF7-EE9D-6988-C857A739482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C819181-AD8C-D977-BEE4-8C5E310546D7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E76724E-DCC5-D4A3-8C09-D9D15CDE7106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3C74596-530B-D863-2CC4-CCB8273327EE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467F7C7-DC7B-3424-0F74-4DD69006276D}"/>
              </a:ext>
            </a:extLst>
          </p:cNvPr>
          <p:cNvGrpSpPr/>
          <p:nvPr/>
        </p:nvGrpSpPr>
        <p:grpSpPr>
          <a:xfrm>
            <a:off x="1174978" y="2331618"/>
            <a:ext cx="4645531" cy="1044632"/>
            <a:chOff x="650452" y="1955493"/>
            <a:chExt cx="2696603" cy="14928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7F11760F-06E0-6636-207D-8F0BAD33B8D0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50B1578-FAB0-A1E8-F0FC-A3BFC75823A0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C87490-AD88-EF3F-A696-6F533F83F900}"/>
                </a:ext>
              </a:extLst>
            </p:cNvPr>
            <p:cNvSpPr txBox="1"/>
            <p:nvPr/>
          </p:nvSpPr>
          <p:spPr>
            <a:xfrm>
              <a:off x="11323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Introduction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D74249B-177C-9234-AD26-9FA20F8A58C8}"/>
              </a:ext>
            </a:extLst>
          </p:cNvPr>
          <p:cNvSpPr txBox="1"/>
          <p:nvPr/>
        </p:nvSpPr>
        <p:spPr>
          <a:xfrm>
            <a:off x="1064857" y="826747"/>
            <a:ext cx="10110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Robustness Evaluation of CNN Against </a:t>
            </a:r>
            <a:r>
              <a:rPr lang="en-GB" sz="3600" b="1">
                <a:solidFill>
                  <a:srgbClr val="8696FE"/>
                </a:solidFill>
                <a:latin typeface="Outfit Medium" pitchFamily="2" charset="0"/>
              </a:rPr>
              <a:t>Style Transfer Manipulation (STM) </a:t>
            </a:r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Adversarial Attack</a:t>
            </a:r>
            <a:endParaRPr lang="en-ID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9AE7C7B-D41B-E847-566F-061432CF8B55}"/>
              </a:ext>
            </a:extLst>
          </p:cNvPr>
          <p:cNvGrpSpPr/>
          <p:nvPr/>
        </p:nvGrpSpPr>
        <p:grpSpPr>
          <a:xfrm>
            <a:off x="6184325" y="2331618"/>
            <a:ext cx="4709227" cy="1044632"/>
            <a:chOff x="557336" y="1955493"/>
            <a:chExt cx="2733576" cy="14928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220F0E1-B6D8-C064-A3B6-B8E5D67E7AD8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37F4BE-44F1-B2F1-2C25-44475577B361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2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279B5F-BBB4-4351-CB93-0C4F2F7A545F}"/>
                </a:ext>
              </a:extLst>
            </p:cNvPr>
            <p:cNvSpPr txBox="1"/>
            <p:nvPr/>
          </p:nvSpPr>
          <p:spPr>
            <a:xfrm>
              <a:off x="1086424" y="2294443"/>
              <a:ext cx="1969786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Research Problem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602F7C-EAE2-40DE-C98D-0BA9AAAC3325}"/>
              </a:ext>
            </a:extLst>
          </p:cNvPr>
          <p:cNvGrpSpPr/>
          <p:nvPr/>
        </p:nvGrpSpPr>
        <p:grpSpPr>
          <a:xfrm>
            <a:off x="1174978" y="3613431"/>
            <a:ext cx="4645531" cy="1044632"/>
            <a:chOff x="650452" y="1955493"/>
            <a:chExt cx="2696603" cy="149286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F83CE7B3-95E5-F610-6A00-AA215DFD2063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263F98-582D-1480-BC0E-23B3E439D199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3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A4ED84C-B2AC-2AB3-8521-464B359D62DB}"/>
                </a:ext>
              </a:extLst>
            </p:cNvPr>
            <p:cNvSpPr txBox="1"/>
            <p:nvPr/>
          </p:nvSpPr>
          <p:spPr>
            <a:xfrm>
              <a:off x="11272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Objectives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4BE4C4-2BEC-36C5-6A21-F726E1009540}"/>
              </a:ext>
            </a:extLst>
          </p:cNvPr>
          <p:cNvGrpSpPr/>
          <p:nvPr/>
        </p:nvGrpSpPr>
        <p:grpSpPr>
          <a:xfrm>
            <a:off x="6184325" y="3613431"/>
            <a:ext cx="4709226" cy="1044632"/>
            <a:chOff x="557336" y="1955493"/>
            <a:chExt cx="2733576" cy="149286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3CF594-9CEB-0337-837B-32AAC70FEFBE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6C52012-BC57-8049-883E-985978571EA5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4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7C898A3-25A8-CBEB-2A48-1B403CA4208A}"/>
                </a:ext>
              </a:extLst>
            </p:cNvPr>
            <p:cNvSpPr txBox="1"/>
            <p:nvPr/>
          </p:nvSpPr>
          <p:spPr>
            <a:xfrm>
              <a:off x="1101726" y="2294443"/>
              <a:ext cx="210249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Literature Review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E85674-FD7D-4105-7B45-93B4B3D74042}"/>
              </a:ext>
            </a:extLst>
          </p:cNvPr>
          <p:cNvGrpSpPr/>
          <p:nvPr/>
        </p:nvGrpSpPr>
        <p:grpSpPr>
          <a:xfrm>
            <a:off x="1174978" y="4884381"/>
            <a:ext cx="4645531" cy="1044632"/>
            <a:chOff x="557337" y="1955493"/>
            <a:chExt cx="2696603" cy="14928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11DE79EF-0D2D-13FC-272F-29165081D2C8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7481DE4-B44B-9600-A48D-9A1430551CF2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EE3D908-1A79-41AE-02FE-F7EE176D0D3D}"/>
                </a:ext>
              </a:extLst>
            </p:cNvPr>
            <p:cNvSpPr txBox="1"/>
            <p:nvPr/>
          </p:nvSpPr>
          <p:spPr>
            <a:xfrm>
              <a:off x="1076210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Methodology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D4D0EEC-06C0-B112-37FC-133EC971661D}"/>
              </a:ext>
            </a:extLst>
          </p:cNvPr>
          <p:cNvGrpSpPr/>
          <p:nvPr/>
        </p:nvGrpSpPr>
        <p:grpSpPr>
          <a:xfrm>
            <a:off x="6184325" y="4884381"/>
            <a:ext cx="4645531" cy="1044632"/>
            <a:chOff x="557337" y="1955493"/>
            <a:chExt cx="2696603" cy="149286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76885D55-E445-8DEB-4A4A-56A72B88F37B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3583216-586C-209F-324E-D1DDE7DF6F16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702D9C-F2A9-99FB-6A43-4861050B21FD}"/>
                </a:ext>
              </a:extLst>
            </p:cNvPr>
            <p:cNvSpPr txBox="1"/>
            <p:nvPr/>
          </p:nvSpPr>
          <p:spPr>
            <a:xfrm>
              <a:off x="1101726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Current Progress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31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42F44-6E77-B982-ECFF-8C55590E6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2CC02D01-8511-BCC3-05D0-FF5BCA9B37E9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2A128FE-A669-8134-559D-CF5DA4AB032F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FFE372BF-E932-2F3D-A75B-981A7A8824F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806BD81-6434-B799-4425-B1719E08928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445F135-0108-DD55-A730-0E9FB80F5D6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41B05FC3-DF75-8BBF-64BC-8972D128C79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F3E2499E-B6E5-E1AB-AB06-8135939F423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73BB464E-E0F5-13AC-B4CB-EF19ADF3919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ED5EA1FA-0017-348E-F094-DF93905F3722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7396D1E-4540-0830-29A3-68FE5662BFF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E0353BC-2C4A-290F-5779-074EBBC783FC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286959C-B9C0-0884-F0A7-15A12B880CB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AEAA507-ECFC-6D70-FA33-6E0471E91B4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853C07C-BA42-C0FE-26FD-F813671B05AC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6F6B00-05A0-50F9-CB74-3BC348338876}"/>
              </a:ext>
            </a:extLst>
          </p:cNvPr>
          <p:cNvGrpSpPr/>
          <p:nvPr/>
        </p:nvGrpSpPr>
        <p:grpSpPr>
          <a:xfrm>
            <a:off x="1134586" y="1868412"/>
            <a:ext cx="9266714" cy="2133859"/>
            <a:chOff x="3144907" y="4058740"/>
            <a:chExt cx="9266714" cy="17744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662C0B-DBF1-DFEB-83FD-567A96AD0673}"/>
                </a:ext>
              </a:extLst>
            </p:cNvPr>
            <p:cNvSpPr/>
            <p:nvPr/>
          </p:nvSpPr>
          <p:spPr>
            <a:xfrm>
              <a:off x="3144907" y="4058740"/>
              <a:ext cx="9266714" cy="168368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66E1F6C-D313-201C-437F-F6B3AC26B75A}"/>
                </a:ext>
              </a:extLst>
            </p:cNvPr>
            <p:cNvGrpSpPr/>
            <p:nvPr/>
          </p:nvGrpSpPr>
          <p:grpSpPr>
            <a:xfrm>
              <a:off x="3322781" y="4267609"/>
              <a:ext cx="8517339" cy="1565557"/>
              <a:chOff x="4728459" y="4469557"/>
              <a:chExt cx="8517339" cy="15655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1BFA03-3901-28D1-F849-A9F5614CFF44}"/>
                  </a:ext>
                </a:extLst>
              </p:cNvPr>
              <p:cNvSpPr txBox="1"/>
              <p:nvPr/>
            </p:nvSpPr>
            <p:spPr>
              <a:xfrm>
                <a:off x="4728459" y="4469557"/>
                <a:ext cx="2969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is STM Attack?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9588BEC-18AA-08FE-2E4E-A9A284DC07BE}"/>
                  </a:ext>
                </a:extLst>
              </p:cNvPr>
              <p:cNvSpPr txBox="1"/>
              <p:nvPr/>
            </p:nvSpPr>
            <p:spPr>
              <a:xfrm>
                <a:off x="4728459" y="4869667"/>
                <a:ext cx="8517339" cy="116544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STM (Style Transfer Manipulation) attack is a type of adversarial attack where the style image is added to the original image in order to create the adversarial image. 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33A313B-91A5-253B-7E9B-EDF457C7FB8E}"/>
              </a:ext>
            </a:extLst>
          </p:cNvPr>
          <p:cNvSpPr txBox="1"/>
          <p:nvPr/>
        </p:nvSpPr>
        <p:spPr>
          <a:xfrm>
            <a:off x="1134586" y="904838"/>
            <a:ext cx="5115767" cy="78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Introduction</a:t>
            </a:r>
          </a:p>
        </p:txBody>
      </p:sp>
      <p:pic>
        <p:nvPicPr>
          <p:cNvPr id="31" name="Picture 30" descr="A collage of a white flower&#10;&#10;Description automatically generated">
            <a:extLst>
              <a:ext uri="{FF2B5EF4-FFF2-40B4-BE49-F238E27FC236}">
                <a16:creationId xmlns:a16="http://schemas.microsoft.com/office/drawing/2014/main" id="{0FFC4338-4A1B-B0A0-4211-28CE2159C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25" y="4341453"/>
            <a:ext cx="7084221" cy="215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9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1">
            <a:extLst>
              <a:ext uri="{FF2B5EF4-FFF2-40B4-BE49-F238E27FC236}">
                <a16:creationId xmlns:a16="http://schemas.microsoft.com/office/drawing/2014/main" id="{486E54BB-3A45-CB97-B7E0-15EC4C4E35D0}"/>
              </a:ext>
            </a:extLst>
          </p:cNvPr>
          <p:cNvSpPr/>
          <p:nvPr/>
        </p:nvSpPr>
        <p:spPr>
          <a:xfrm>
            <a:off x="8237415" y="2050971"/>
            <a:ext cx="3954585" cy="4807029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5BC2-DC2E-E8A1-C3F6-C5544519E9E7}"/>
              </a:ext>
            </a:extLst>
          </p:cNvPr>
          <p:cNvSpPr txBox="1"/>
          <p:nvPr/>
        </p:nvSpPr>
        <p:spPr>
          <a:xfrm>
            <a:off x="680615" y="588052"/>
            <a:ext cx="54170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>
                <a:solidFill>
                  <a:schemeClr val="accent3"/>
                </a:solidFill>
                <a:latin typeface="Outfit Medium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020D7-E1E4-93E9-B13B-4A53D8AFC6DD}"/>
              </a:ext>
            </a:extLst>
          </p:cNvPr>
          <p:cNvSpPr txBox="1"/>
          <p:nvPr/>
        </p:nvSpPr>
        <p:spPr>
          <a:xfrm>
            <a:off x="426615" y="1422094"/>
            <a:ext cx="7536972" cy="2684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comprehensive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evaluation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how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Style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Transfer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Manipulation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impact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CNN-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systems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Existing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defense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mechanisms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have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not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been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thoroughly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tested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their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effectiveness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Style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Transfer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Manipulation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model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architectures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F3D5127F-7966-67B6-1208-53FE1C2F5592}"/>
              </a:ext>
            </a:extLst>
          </p:cNvPr>
          <p:cNvSpPr/>
          <p:nvPr/>
        </p:nvSpPr>
        <p:spPr>
          <a:xfrm rot="8485800">
            <a:off x="4296773" y="4716020"/>
            <a:ext cx="490322" cy="49032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92E3DD5-01A6-011D-4B74-E50A0ECF64D9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A5362620-9726-BA1C-73C0-EDA95D4E5F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5C81C5-BDB6-8F4F-A5FF-EC7E60B4651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7807E37-6485-A00C-5868-A05E88D0E99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A678627-4FB7-9EA5-6396-E851B52BCA6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74F043E-D49A-FB61-4094-9C4347D9253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C415427-9124-BB5C-9E09-8CCE8345302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8" name="Graphic 11">
              <a:extLst>
                <a:ext uri="{FF2B5EF4-FFF2-40B4-BE49-F238E27FC236}">
                  <a16:creationId xmlns:a16="http://schemas.microsoft.com/office/drawing/2014/main" id="{FCE900AE-2FD6-E72F-7E7B-6E47BB83CBA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5618BB-173F-E05D-176A-0CE9950931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5C9BEA1-EEE5-E777-970D-B09E2B4644B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FE4C1F-9767-3967-D0D3-766C27395F4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78AA68-6E41-35E7-EE94-1A10F7AD8FF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BAE371F-E301-68DD-45C6-7D9121A4512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505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C83100-CB71-B859-9F76-E00E0E950628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3" name="Graphic 11">
              <a:extLst>
                <a:ext uri="{FF2B5EF4-FFF2-40B4-BE49-F238E27FC236}">
                  <a16:creationId xmlns:a16="http://schemas.microsoft.com/office/drawing/2014/main" id="{1C354863-982C-DF5E-FE45-9BD612D27C40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A53ED7-14E2-9559-6806-840839B644A2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63876C5-AA0E-7D20-D9DC-652D312A13E1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9F13786-F6E5-7BF6-ACA3-A11925740EF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5345349-DBD5-C56B-BA27-5AD4D1996D1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6418502-9C58-EAFA-A348-5E055AAD9A11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5835B8D7-6653-EA0D-3153-3593D5C32B26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65AC17C-0FF6-B500-09C3-8085F9A1FC29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8997025-D998-3BCF-D238-D606419FA6C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7EE368-01E2-11F4-14DD-B4940DB0C3C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F3DDE41-60B3-723C-1C60-2A3905A3EAF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F5965D-9BEB-621D-46FA-3CACD8711F1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766DAEA3-4123-B717-494C-26AAC7A92183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65646-1A14-F443-E221-BD8BA039FB76}"/>
              </a:ext>
            </a:extLst>
          </p:cNvPr>
          <p:cNvSpPr txBox="1"/>
          <p:nvPr/>
        </p:nvSpPr>
        <p:spPr>
          <a:xfrm>
            <a:off x="1011567" y="1104504"/>
            <a:ext cx="463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Research Problem</a:t>
            </a:r>
          </a:p>
        </p:txBody>
      </p:sp>
      <p:sp>
        <p:nvSpPr>
          <p:cNvPr id="38" name="Google Shape;544;p14">
            <a:extLst>
              <a:ext uri="{FF2B5EF4-FFF2-40B4-BE49-F238E27FC236}">
                <a16:creationId xmlns:a16="http://schemas.microsoft.com/office/drawing/2014/main" id="{1D03B1DD-11A5-0096-1507-E85898709645}"/>
              </a:ext>
            </a:extLst>
          </p:cNvPr>
          <p:cNvSpPr/>
          <p:nvPr/>
        </p:nvSpPr>
        <p:spPr>
          <a:xfrm rot="1526682">
            <a:off x="1728195" y="401764"/>
            <a:ext cx="562004" cy="56200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4" name="Picture Placeholder 9" descr="Flat illustration of person shrugging">
            <a:extLst>
              <a:ext uri="{FF2B5EF4-FFF2-40B4-BE49-F238E27FC236}">
                <a16:creationId xmlns:a16="http://schemas.microsoft.com/office/drawing/2014/main" id="{F5B5BAE9-6AAD-A8A5-BC7B-3A51FE2D40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620249" y="1272926"/>
            <a:ext cx="5585074" cy="5585074"/>
          </a:xfrm>
        </p:spPr>
      </p:pic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01193E02-6D01-F475-5D58-A2D356A52F33}"/>
              </a:ext>
            </a:extLst>
          </p:cNvPr>
          <p:cNvSpPr/>
          <p:nvPr/>
        </p:nvSpPr>
        <p:spPr>
          <a:xfrm rot="1526682">
            <a:off x="7733109" y="1487115"/>
            <a:ext cx="263530" cy="2635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0D6FA4-7574-7FC6-71E5-11E74B967CAB}"/>
              </a:ext>
            </a:extLst>
          </p:cNvPr>
          <p:cNvGrpSpPr/>
          <p:nvPr/>
        </p:nvGrpSpPr>
        <p:grpSpPr>
          <a:xfrm>
            <a:off x="1055283" y="2079197"/>
            <a:ext cx="5585074" cy="1824587"/>
            <a:chOff x="3144701" y="4120385"/>
            <a:chExt cx="3774320" cy="18245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62E7FB-1B49-F3D0-6E65-77B4F2EFD142}"/>
                </a:ext>
              </a:extLst>
            </p:cNvPr>
            <p:cNvSpPr/>
            <p:nvPr/>
          </p:nvSpPr>
          <p:spPr>
            <a:xfrm>
              <a:off x="3144701" y="4120385"/>
              <a:ext cx="3774320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0FF106-7FB4-B81B-FBBD-98AD35D76141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53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effective are existing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in enhancing the robustness of CNN models used for chest X-ray classification against STM attacks?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FA78137-7641-EC57-C3B8-593F69C48D5F}"/>
              </a:ext>
            </a:extLst>
          </p:cNvPr>
          <p:cNvGrpSpPr/>
          <p:nvPr/>
        </p:nvGrpSpPr>
        <p:grpSpPr>
          <a:xfrm>
            <a:off x="1063469" y="4094481"/>
            <a:ext cx="5585074" cy="1394710"/>
            <a:chOff x="3144701" y="4120386"/>
            <a:chExt cx="3774320" cy="13947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B5718F-F19F-D4EC-696F-82EAB4E03595}"/>
                </a:ext>
              </a:extLst>
            </p:cNvPr>
            <p:cNvSpPr/>
            <p:nvPr/>
          </p:nvSpPr>
          <p:spPr>
            <a:xfrm>
              <a:off x="3144701" y="4120386"/>
              <a:ext cx="3774320" cy="139471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7DD7963-9D5E-3EC7-A6EB-F8AA23DECDFB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1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can these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be tested and validated to ensure reliable and secure medical diagnostics?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8725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AD351525-518C-CB36-9F82-FCF706CBAD6E}"/>
              </a:ext>
            </a:extLst>
          </p:cNvPr>
          <p:cNvSpPr/>
          <p:nvPr/>
        </p:nvSpPr>
        <p:spPr>
          <a:xfrm rot="13333313">
            <a:off x="10147658" y="4789314"/>
            <a:ext cx="1270984" cy="127098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9F2360-8389-DB33-E54D-1AD2DD4EC8B3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98" name="Graphic 11">
              <a:extLst>
                <a:ext uri="{FF2B5EF4-FFF2-40B4-BE49-F238E27FC236}">
                  <a16:creationId xmlns:a16="http://schemas.microsoft.com/office/drawing/2014/main" id="{49964BC6-7451-98D2-FE0D-74F2C99454F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78ED225-FA88-4511-0298-E9672E2039CA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F70DA06-2195-CDB8-809F-24086152D8B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87CC50F-F4AD-3CCB-D2FF-6D29605CAD6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3C8929B-32FE-7E1E-5F6D-D1C1D505C96D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0544ABB-4A9C-AC28-8B88-CF5EEFDCF9A9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99" name="Graphic 11">
              <a:extLst>
                <a:ext uri="{FF2B5EF4-FFF2-40B4-BE49-F238E27FC236}">
                  <a16:creationId xmlns:a16="http://schemas.microsoft.com/office/drawing/2014/main" id="{2C03691F-4DEC-F347-24B5-7A0D3DA06655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E6F36DA-D140-DEC2-259F-4F4FD4C7A17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CE666CCB-A184-EDFB-A876-B6451A1B75D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0179E0B-D556-7313-9010-6D375997E08E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9B99515-8503-2DAF-F942-3764E337E3E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9CF5B61-FBF0-B1CD-91ED-59CA3CA6CC3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0" name="Google Shape;544;p14">
            <a:extLst>
              <a:ext uri="{FF2B5EF4-FFF2-40B4-BE49-F238E27FC236}">
                <a16:creationId xmlns:a16="http://schemas.microsoft.com/office/drawing/2014/main" id="{12538AC3-AC1C-7804-A4F0-8984DC80C33A}"/>
              </a:ext>
            </a:extLst>
          </p:cNvPr>
          <p:cNvSpPr/>
          <p:nvPr/>
        </p:nvSpPr>
        <p:spPr>
          <a:xfrm rot="3595557">
            <a:off x="4517357" y="3624946"/>
            <a:ext cx="316982" cy="31698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F9537A-1594-7DC7-16BB-2C8DA2AC6511}"/>
              </a:ext>
            </a:extLst>
          </p:cNvPr>
          <p:cNvSpPr txBox="1"/>
          <p:nvPr/>
        </p:nvSpPr>
        <p:spPr>
          <a:xfrm>
            <a:off x="3048545" y="358339"/>
            <a:ext cx="6094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Objectives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4EC8B4-E231-A0BB-0E9E-F1245E09FE18}"/>
              </a:ext>
            </a:extLst>
          </p:cNvPr>
          <p:cNvGrpSpPr/>
          <p:nvPr/>
        </p:nvGrpSpPr>
        <p:grpSpPr>
          <a:xfrm>
            <a:off x="992628" y="1065316"/>
            <a:ext cx="5039629" cy="1569798"/>
            <a:chOff x="650452" y="1955492"/>
            <a:chExt cx="2925366" cy="20394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DA6E2AE4-86DB-9D06-DBC3-88D6D1A123D7}"/>
                </a:ext>
              </a:extLst>
            </p:cNvPr>
            <p:cNvSpPr/>
            <p:nvPr/>
          </p:nvSpPr>
          <p:spPr>
            <a:xfrm>
              <a:off x="650452" y="1955492"/>
              <a:ext cx="2925366" cy="2039423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66C9B8-7638-6CEA-CD36-F65FAD0F6BD8}"/>
                </a:ext>
              </a:extLst>
            </p:cNvPr>
            <p:cNvSpPr txBox="1"/>
            <p:nvPr/>
          </p:nvSpPr>
          <p:spPr>
            <a:xfrm>
              <a:off x="707104" y="2450567"/>
              <a:ext cx="353789" cy="101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A13CE8-9834-8214-7D71-B704B141BE30}"/>
                </a:ext>
              </a:extLst>
            </p:cNvPr>
            <p:cNvSpPr txBox="1"/>
            <p:nvPr/>
          </p:nvSpPr>
          <p:spPr>
            <a:xfrm>
              <a:off x="1025170" y="2501527"/>
              <a:ext cx="1964624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Fine-Tune CNN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47C8BF-A144-8489-87B1-62F034E382E1}"/>
              </a:ext>
            </a:extLst>
          </p:cNvPr>
          <p:cNvGrpSpPr/>
          <p:nvPr/>
        </p:nvGrpSpPr>
        <p:grpSpPr>
          <a:xfrm>
            <a:off x="6260388" y="1012568"/>
            <a:ext cx="4920866" cy="1569798"/>
            <a:chOff x="650452" y="1955492"/>
            <a:chExt cx="2856427" cy="203942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DB5B484C-93DC-D6CE-F87C-38CC1E3AB4AD}"/>
                </a:ext>
              </a:extLst>
            </p:cNvPr>
            <p:cNvSpPr/>
            <p:nvPr/>
          </p:nvSpPr>
          <p:spPr>
            <a:xfrm>
              <a:off x="650452" y="1955492"/>
              <a:ext cx="2856427" cy="2039423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A92C46-115C-F911-E855-AABFA82D136D}"/>
                </a:ext>
              </a:extLst>
            </p:cNvPr>
            <p:cNvSpPr txBox="1"/>
            <p:nvPr/>
          </p:nvSpPr>
          <p:spPr>
            <a:xfrm>
              <a:off x="740486" y="2487924"/>
              <a:ext cx="353789" cy="101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2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141E4C-8ED4-1E8D-1FE1-13BC0A95026C}"/>
                </a:ext>
              </a:extLst>
            </p:cNvPr>
            <p:cNvSpPr txBox="1"/>
            <p:nvPr/>
          </p:nvSpPr>
          <p:spPr>
            <a:xfrm>
              <a:off x="1055791" y="2688313"/>
              <a:ext cx="1964624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Implement STM Attack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6B8D3D1-DCDF-34E8-4F09-03AB4E3B92DC}"/>
              </a:ext>
            </a:extLst>
          </p:cNvPr>
          <p:cNvGrpSpPr/>
          <p:nvPr/>
        </p:nvGrpSpPr>
        <p:grpSpPr>
          <a:xfrm>
            <a:off x="992628" y="2742502"/>
            <a:ext cx="5039629" cy="1796881"/>
            <a:chOff x="650452" y="1955492"/>
            <a:chExt cx="2925366" cy="2334440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C7009E0-A4A5-F978-81DA-57358692C2EE}"/>
                </a:ext>
              </a:extLst>
            </p:cNvPr>
            <p:cNvSpPr/>
            <p:nvPr/>
          </p:nvSpPr>
          <p:spPr>
            <a:xfrm>
              <a:off x="650452" y="1955492"/>
              <a:ext cx="2925366" cy="2334440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3DB057-7007-774B-D270-C224BCFED50B}"/>
                </a:ext>
              </a:extLst>
            </p:cNvPr>
            <p:cNvSpPr txBox="1"/>
            <p:nvPr/>
          </p:nvSpPr>
          <p:spPr>
            <a:xfrm>
              <a:off x="707104" y="2712066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3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9AE3CD-078F-E70F-79A5-AA4CB827C0C7}"/>
                </a:ext>
              </a:extLst>
            </p:cNvPr>
            <p:cNvSpPr txBox="1"/>
            <p:nvPr/>
          </p:nvSpPr>
          <p:spPr>
            <a:xfrm>
              <a:off x="1025170" y="2763027"/>
              <a:ext cx="2396587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Evaluate Performance Metrics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5111776-4022-0EB4-756B-09A42B8C5D8D}"/>
              </a:ext>
            </a:extLst>
          </p:cNvPr>
          <p:cNvGrpSpPr/>
          <p:nvPr/>
        </p:nvGrpSpPr>
        <p:grpSpPr>
          <a:xfrm>
            <a:off x="6260388" y="2742502"/>
            <a:ext cx="4920866" cy="1796881"/>
            <a:chOff x="650452" y="1955492"/>
            <a:chExt cx="2856427" cy="2334441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3A42DAB-36C1-D253-F379-6A94F04DFF26}"/>
                </a:ext>
              </a:extLst>
            </p:cNvPr>
            <p:cNvSpPr/>
            <p:nvPr/>
          </p:nvSpPr>
          <p:spPr>
            <a:xfrm>
              <a:off x="650452" y="1955492"/>
              <a:ext cx="2856427" cy="2334441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71C4D77-3A89-4DD2-30B5-0658DF5E4F27}"/>
                </a:ext>
              </a:extLst>
            </p:cNvPr>
            <p:cNvSpPr txBox="1"/>
            <p:nvPr/>
          </p:nvSpPr>
          <p:spPr>
            <a:xfrm>
              <a:off x="740486" y="2618674"/>
              <a:ext cx="353789" cy="101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4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E7E9F7B-F3F6-A1C2-EC1A-ACCDCF3AC19F}"/>
                </a:ext>
              </a:extLst>
            </p:cNvPr>
            <p:cNvSpPr txBox="1"/>
            <p:nvPr/>
          </p:nvSpPr>
          <p:spPr>
            <a:xfrm>
              <a:off x="1055791" y="2912455"/>
              <a:ext cx="1964624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Defence Strategies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DB820F0-34FE-82DA-1AC7-02C86C38DA6B}"/>
              </a:ext>
            </a:extLst>
          </p:cNvPr>
          <p:cNvGrpSpPr/>
          <p:nvPr/>
        </p:nvGrpSpPr>
        <p:grpSpPr>
          <a:xfrm>
            <a:off x="1010746" y="4657561"/>
            <a:ext cx="5039629" cy="1633528"/>
            <a:chOff x="650452" y="1955492"/>
            <a:chExt cx="2925366" cy="233444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D965FB4B-E25C-B37A-AFE1-5A49FD6ACD9C}"/>
                </a:ext>
              </a:extLst>
            </p:cNvPr>
            <p:cNvSpPr/>
            <p:nvPr/>
          </p:nvSpPr>
          <p:spPr>
            <a:xfrm>
              <a:off x="650452" y="1955492"/>
              <a:ext cx="2925366" cy="2334440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90B978-4568-ED3E-9023-5654878D7C97}"/>
                </a:ext>
              </a:extLst>
            </p:cNvPr>
            <p:cNvSpPr txBox="1"/>
            <p:nvPr/>
          </p:nvSpPr>
          <p:spPr>
            <a:xfrm>
              <a:off x="707104" y="261680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F27B1FB-C82D-D963-A801-09DADE84B2C3}"/>
                </a:ext>
              </a:extLst>
            </p:cNvPr>
            <p:cNvSpPr txBox="1"/>
            <p:nvPr/>
          </p:nvSpPr>
          <p:spPr>
            <a:xfrm>
              <a:off x="1041862" y="2852685"/>
              <a:ext cx="2473357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Validate Defence Effectiveness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044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5037C-4A7D-B1F4-4F38-541257ECE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3E6156-DD0C-09DE-62B6-3FE5D706EA61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2EED6D83-9B15-2C17-4516-DB60622D6D4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023D91B-CF07-44A0-6E39-930160C5114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A827D7B2-90F0-F0CE-39F3-86A42C89686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031DCCA-9022-01D3-51FF-3BB04CCBB620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B15B178-CFCF-08FB-0FCD-3F309F287B79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3EE9466-1DE2-B476-D426-D1AAE775409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D6D1BA97-AFA5-779D-C162-1FCAE88989D0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7F8BD233-D13E-2E54-83CF-8C6F3ED7E8D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42FBA94-109F-5897-2BF3-64E6E720FED4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65EDDC7-30ED-1143-A5A3-60EEA071967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051C110-5771-3E55-C2D0-4DD089DE7E0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EBAE38E-7368-6735-6AB2-02333F0D1DC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92F786D-9BFE-834E-1631-6BFCE18A87BE}"/>
              </a:ext>
            </a:extLst>
          </p:cNvPr>
          <p:cNvSpPr/>
          <p:nvPr/>
        </p:nvSpPr>
        <p:spPr>
          <a:xfrm>
            <a:off x="7246634" y="1241946"/>
            <a:ext cx="4945366" cy="5616054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lang="en-ID"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17825-906B-DE7D-7A82-70162AF7F490}"/>
              </a:ext>
            </a:extLst>
          </p:cNvPr>
          <p:cNvSpPr txBox="1"/>
          <p:nvPr/>
        </p:nvSpPr>
        <p:spPr>
          <a:xfrm>
            <a:off x="3599956" y="350599"/>
            <a:ext cx="49920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ea typeface="+mn-lt"/>
                <a:cs typeface="+mn-lt"/>
              </a:rPr>
              <a:t>Literature Review</a:t>
            </a:r>
            <a:endParaRPr lang="en-GB" sz="4000">
              <a:solidFill>
                <a:srgbClr val="000000"/>
              </a:solidFill>
              <a:ea typeface="+mn-lt"/>
              <a:cs typeface="+mn-lt"/>
            </a:endParaRPr>
          </a:p>
          <a:p>
            <a:pPr algn="ctr"/>
            <a:endParaRPr lang="en-GB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7F96514B-9D76-01ED-1BF4-FBD20F3B1220}"/>
              </a:ext>
            </a:extLst>
          </p:cNvPr>
          <p:cNvSpPr/>
          <p:nvPr/>
        </p:nvSpPr>
        <p:spPr>
          <a:xfrm rot="10016156" flipH="1">
            <a:off x="513239" y="367182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49600B02-37D5-2B69-03A8-CA1CE3800810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0" name="Picture 19" descr="A table with red and green circles and white text&#10;&#10;Description automatically generated">
            <a:extLst>
              <a:ext uri="{FF2B5EF4-FFF2-40B4-BE49-F238E27FC236}">
                <a16:creationId xmlns:a16="http://schemas.microsoft.com/office/drawing/2014/main" id="{0F907220-1B67-6152-6D7B-DEA0A86B9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53" y="1239802"/>
            <a:ext cx="9659698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7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D958AE5E-B450-2A04-AF46-5699525E39DD}"/>
              </a:ext>
            </a:extLst>
          </p:cNvPr>
          <p:cNvSpPr/>
          <p:nvPr/>
        </p:nvSpPr>
        <p:spPr>
          <a:xfrm rot="1263454">
            <a:off x="552067" y="556212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0396C26-E5D6-FA17-9EF1-BCE1B2EC5A2A}"/>
              </a:ext>
            </a:extLst>
          </p:cNvPr>
          <p:cNvGrpSpPr/>
          <p:nvPr/>
        </p:nvGrpSpPr>
        <p:grpSpPr>
          <a:xfrm rot="10800000">
            <a:off x="10059087" y="4781043"/>
            <a:ext cx="2140300" cy="1516423"/>
            <a:chOff x="-27979" y="5270662"/>
            <a:chExt cx="2140300" cy="1516423"/>
          </a:xfrm>
        </p:grpSpPr>
        <p:grpSp>
          <p:nvGrpSpPr>
            <p:cNvPr id="71" name="Graphic 11">
              <a:extLst>
                <a:ext uri="{FF2B5EF4-FFF2-40B4-BE49-F238E27FC236}">
                  <a16:creationId xmlns:a16="http://schemas.microsoft.com/office/drawing/2014/main" id="{47E03C1C-A543-C61B-E0B6-D636F53F06E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F8DFE11E-8025-3BAA-23F8-51D0A6031CC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B05EB94-417D-9F68-E4D4-96F5A53AFB79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64F4A14-A19D-587F-440C-0899307B9B81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3C28413-4A41-32E3-9336-D6F8BD72B659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C18B239-65E0-3ED3-9CA8-291BDF3521A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2" name="Graphic 11">
              <a:extLst>
                <a:ext uri="{FF2B5EF4-FFF2-40B4-BE49-F238E27FC236}">
                  <a16:creationId xmlns:a16="http://schemas.microsoft.com/office/drawing/2014/main" id="{BFFA6EEE-8AD7-9EFF-65FF-9FE56E38AA66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BBF6D98-226B-9C7C-3269-762BFC16D009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9757125-AF91-ECED-5A0A-58ADAEAADAB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239CD8E6-A87B-84EE-0EE7-6361AB12B0C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C096C95-2561-6138-587E-2A50642FB005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669E7880-501A-1290-4671-3868CC73D05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25D094A-E19D-FC83-6382-7B895A7E9EE0}"/>
              </a:ext>
            </a:extLst>
          </p:cNvPr>
          <p:cNvSpPr txBox="1"/>
          <p:nvPr/>
        </p:nvSpPr>
        <p:spPr>
          <a:xfrm>
            <a:off x="1271713" y="583270"/>
            <a:ext cx="473761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>
                <a:solidFill>
                  <a:schemeClr val="accent3"/>
                </a:solidFill>
                <a:latin typeface="Outfit Medium"/>
              </a:rPr>
              <a:t>Overall </a:t>
            </a:r>
            <a:r>
              <a:rPr lang="en-ID" sz="4000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rPr>
              <a:t>Introduction</a:t>
            </a:r>
            <a:endParaRPr lang="en-ID" sz="4000">
              <a:solidFill>
                <a:schemeClr val="accent3"/>
              </a:solidFill>
              <a:latin typeface="Outfit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48715-250C-78BD-8D38-30AA9E903ADF}"/>
              </a:ext>
            </a:extLst>
          </p:cNvPr>
          <p:cNvSpPr txBox="1"/>
          <p:nvPr/>
        </p:nvSpPr>
        <p:spPr>
          <a:xfrm>
            <a:off x="1008921" y="1450317"/>
            <a:ext cx="10135196" cy="42211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Medical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diagnose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diseases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machine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learning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aiding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in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healthcare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decisions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sz="20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These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are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vulnerable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adversarial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attacks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that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subtly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alter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input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images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id-ID" sz="20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Adversarial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attacks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causing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misdiagnosis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compromising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patient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safety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id-ID" sz="20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marL="342900" indent="-342900" algn="just">
              <a:lnSpc>
                <a:spcPct val="150000"/>
              </a:lnSpc>
              <a:buFont typeface="Arial"/>
              <a:buChar char="•"/>
            </a:pP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Robust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defense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strategies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are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essential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ensure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reliability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security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these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d-ID" sz="20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systems</a:t>
            </a:r>
            <a:r>
              <a:rPr lang="id-ID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id-ID" sz="20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algn="just"/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algn="just">
              <a:lnSpc>
                <a:spcPct val="150000"/>
              </a:lnSpc>
            </a:pPr>
            <a:endParaRPr lang="id-ID" sz="120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053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0692488-9F3B-E4CF-35C4-9AD1CE5EAA65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52C8B26A-523B-5480-1374-99BEFE777AD4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FE2A557-A9F2-4ABD-3943-B1C88C792165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69F9AFB-2154-B8B3-BFA5-6142A1942C75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2E93388-DD73-892B-1019-9E3D2A806C8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2027D24-007B-9663-2E22-C4AEFC33D77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9282CFA-F549-959C-4181-55246C3EC1C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184CDBAD-7442-5F79-19C7-B5A66914A35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184C565-2DE6-7DD4-9D03-5BABAC7B0747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5DEACF4-9095-EFE0-9E72-9D44312F364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9BEEC7E-8F1F-0DF6-AF14-C256B5D365B0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FDFD713B-BEAA-296F-48B3-C8DF0F49EEB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0B2C5B8-19C3-9EDC-21BD-D9CDB44CD9B0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7B99BC-4E83-62AB-04B8-54DE5A4D7AD1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Methodology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1779C5B3-5FCF-387B-6302-0B0426C9EC8D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D6DB7981-5F49-F9DB-B6EE-4E8C275D4709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9B8AE0-4869-E488-9672-66321479964C}"/>
              </a:ext>
            </a:extLst>
          </p:cNvPr>
          <p:cNvGrpSpPr/>
          <p:nvPr/>
        </p:nvGrpSpPr>
        <p:grpSpPr>
          <a:xfrm>
            <a:off x="4603121" y="2193318"/>
            <a:ext cx="3097865" cy="3086770"/>
            <a:chOff x="1911335" y="2013593"/>
            <a:chExt cx="3097456" cy="308636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EB14904-2866-68D6-663A-3C2C22F57594}"/>
                </a:ext>
              </a:extLst>
            </p:cNvPr>
            <p:cNvSpPr/>
            <p:nvPr/>
          </p:nvSpPr>
          <p:spPr>
            <a:xfrm>
              <a:off x="1911701" y="2013593"/>
              <a:ext cx="3084794" cy="3084794"/>
            </a:xfrm>
            <a:prstGeom prst="ellipse">
              <a:avLst/>
            </a:prstGeom>
            <a:noFill/>
            <a:ln w="139700">
              <a:solidFill>
                <a:schemeClr val="bg1">
                  <a:lumMod val="75000"/>
                  <a:alpha val="2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ADEF0AD4-D279-2B13-E266-F26911C9E2BF}"/>
                </a:ext>
              </a:extLst>
            </p:cNvPr>
            <p:cNvSpPr/>
            <p:nvPr/>
          </p:nvSpPr>
          <p:spPr>
            <a:xfrm rot="1800000">
              <a:off x="1914394" y="2016285"/>
              <a:ext cx="3079407" cy="3079407"/>
            </a:xfrm>
            <a:prstGeom prst="arc">
              <a:avLst>
                <a:gd name="adj1" fmla="val 4076231"/>
                <a:gd name="adj2" fmla="val 8876855"/>
              </a:avLst>
            </a:prstGeom>
            <a:ln w="292100" cap="flat" cmpd="sng">
              <a:solidFill>
                <a:schemeClr val="accent2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B9B8E05E-C4AF-1EC4-FE8C-16947D472D75}"/>
                </a:ext>
              </a:extLst>
            </p:cNvPr>
            <p:cNvSpPr/>
            <p:nvPr/>
          </p:nvSpPr>
          <p:spPr>
            <a:xfrm>
              <a:off x="1914394" y="2016285"/>
              <a:ext cx="3079407" cy="3079407"/>
            </a:xfrm>
            <a:prstGeom prst="arc">
              <a:avLst>
                <a:gd name="adj1" fmla="val 16824268"/>
                <a:gd name="adj2" fmla="val 21391448"/>
              </a:avLst>
            </a:prstGeom>
            <a:ln w="292100" cap="sq" cmpd="sng">
              <a:solidFill>
                <a:schemeClr val="accent3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535E46B-1D6F-F083-B210-850B3E073315}"/>
                </a:ext>
              </a:extLst>
            </p:cNvPr>
            <p:cNvSpPr/>
            <p:nvPr/>
          </p:nvSpPr>
          <p:spPr>
            <a:xfrm>
              <a:off x="1929384" y="2016283"/>
              <a:ext cx="3079407" cy="3079407"/>
            </a:xfrm>
            <a:prstGeom prst="arc">
              <a:avLst>
                <a:gd name="adj1" fmla="val 846539"/>
                <a:gd name="adj2" fmla="val 5178533"/>
              </a:avLst>
            </a:prstGeom>
            <a:ln w="292100" cap="sq" cmpd="sng">
              <a:solidFill>
                <a:schemeClr val="accent4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F9F4B67-F93D-E044-D54B-D883BFFB3A13}"/>
                </a:ext>
              </a:extLst>
            </p:cNvPr>
            <p:cNvSpPr/>
            <p:nvPr/>
          </p:nvSpPr>
          <p:spPr>
            <a:xfrm rot="4500000">
              <a:off x="1911335" y="2020548"/>
              <a:ext cx="3079407" cy="3079407"/>
            </a:xfrm>
            <a:prstGeom prst="arc">
              <a:avLst>
                <a:gd name="adj1" fmla="val 6921059"/>
                <a:gd name="adj2" fmla="val 11157891"/>
              </a:avLst>
            </a:prstGeom>
            <a:ln w="292100" cap="sq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350A48E-DD3C-E818-FE4B-0FEF906C4815}"/>
              </a:ext>
            </a:extLst>
          </p:cNvPr>
          <p:cNvSpPr/>
          <p:nvPr/>
        </p:nvSpPr>
        <p:spPr>
          <a:xfrm>
            <a:off x="6957786" y="2375723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45B31E-EC36-C5B3-1362-54B7DFD8B00B}"/>
              </a:ext>
            </a:extLst>
          </p:cNvPr>
          <p:cNvSpPr txBox="1"/>
          <p:nvPr/>
        </p:nvSpPr>
        <p:spPr>
          <a:xfrm>
            <a:off x="6979437" y="2413923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89091B5-7823-D7C3-B5F7-A7A1D098B8EE}"/>
              </a:ext>
            </a:extLst>
          </p:cNvPr>
          <p:cNvSpPr/>
          <p:nvPr/>
        </p:nvSpPr>
        <p:spPr>
          <a:xfrm>
            <a:off x="6825458" y="4511287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84FEB7-53DF-F70E-EFD8-30AEE2627CDA}"/>
              </a:ext>
            </a:extLst>
          </p:cNvPr>
          <p:cNvSpPr txBox="1"/>
          <p:nvPr/>
        </p:nvSpPr>
        <p:spPr>
          <a:xfrm>
            <a:off x="6842359" y="4562381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2030D8-12B9-C34A-EA56-203DE764373F}"/>
              </a:ext>
            </a:extLst>
          </p:cNvPr>
          <p:cNvSpPr/>
          <p:nvPr/>
        </p:nvSpPr>
        <p:spPr>
          <a:xfrm>
            <a:off x="4525448" y="2339798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EC17FD-03E0-9211-4B4A-6017D77D6645}"/>
              </a:ext>
            </a:extLst>
          </p:cNvPr>
          <p:cNvSpPr txBox="1"/>
          <p:nvPr/>
        </p:nvSpPr>
        <p:spPr>
          <a:xfrm>
            <a:off x="4547099" y="2429238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ABA2314-7C58-1174-3042-2D5482215B5B}"/>
              </a:ext>
            </a:extLst>
          </p:cNvPr>
          <p:cNvSpPr/>
          <p:nvPr/>
        </p:nvSpPr>
        <p:spPr>
          <a:xfrm>
            <a:off x="4591189" y="4398690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02E2FE-3B02-22A9-EA65-67BFE5895573}"/>
              </a:ext>
            </a:extLst>
          </p:cNvPr>
          <p:cNvSpPr txBox="1"/>
          <p:nvPr/>
        </p:nvSpPr>
        <p:spPr>
          <a:xfrm>
            <a:off x="4612840" y="4465144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800" b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FC59EC-2B65-BEA1-C262-076119C040D3}"/>
              </a:ext>
            </a:extLst>
          </p:cNvPr>
          <p:cNvSpPr txBox="1"/>
          <p:nvPr/>
        </p:nvSpPr>
        <p:spPr>
          <a:xfrm>
            <a:off x="921645" y="2339798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97AC217-0B79-C879-0924-183581421052}"/>
              </a:ext>
            </a:extLst>
          </p:cNvPr>
          <p:cNvSpPr txBox="1"/>
          <p:nvPr/>
        </p:nvSpPr>
        <p:spPr>
          <a:xfrm>
            <a:off x="7433490" y="2370774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E44AF2-E576-CA94-1FCF-0E6BFC0600EE}"/>
              </a:ext>
            </a:extLst>
          </p:cNvPr>
          <p:cNvSpPr txBox="1"/>
          <p:nvPr/>
        </p:nvSpPr>
        <p:spPr>
          <a:xfrm>
            <a:off x="939592" y="4691281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AA756A-EB44-5E08-D24D-1CB19FAB8594}"/>
              </a:ext>
            </a:extLst>
          </p:cNvPr>
          <p:cNvSpPr txBox="1"/>
          <p:nvPr/>
        </p:nvSpPr>
        <p:spPr>
          <a:xfrm>
            <a:off x="8026488" y="4475837"/>
            <a:ext cx="327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 Strategies</a:t>
            </a:r>
          </a:p>
        </p:txBody>
      </p:sp>
    </p:spTree>
    <p:extLst>
      <p:ext uri="{BB962C8B-B14F-4D97-AF65-F5344CB8AC3E}">
        <p14:creationId xmlns:p14="http://schemas.microsoft.com/office/powerpoint/2010/main" val="3915929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56AC0-B71B-D7FA-9A1A-555CEBA2E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5CB96A-37DC-33A4-C1C6-609B021CEE7B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9AD8A428-FC55-D19D-EF3F-6D4E70EFE72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FF424E7-372C-721E-05E9-8A92CE3A0D2C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5821DB-0916-F938-B855-F47E796A84C2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88DE83E-CE07-B7F2-B820-1EAAD7773C8D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E31625-3288-4BC7-2EFE-16347EEBDF7E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4E1FB22-8769-5995-9348-2ED643D21DF2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62FEE5F8-51FE-5AB8-31C4-B9FBDB2BE971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E1DA422-0E16-25CB-6ABD-2767AC7A3EAC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568735-6816-E3F6-BC57-8EDB1D383184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E6FEA80-5143-11CE-29B2-A2F7CEF4BB05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3D1F355-D6AC-FB0E-0857-70807ACEB62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D7A7803-F52F-FB0F-B1BB-CD54DA428A2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F7B399-B28E-4600-6E65-5D46ECE4E370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System Diagram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BCE542B8-8B68-8B8F-70AD-7E51BB44C043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B96584C6-3F32-FB67-B564-95588F8A563F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F58494C-D9BA-1066-9FDC-51E8583FA73F}"/>
              </a:ext>
            </a:extLst>
          </p:cNvPr>
          <p:cNvSpPr/>
          <p:nvPr/>
        </p:nvSpPr>
        <p:spPr>
          <a:xfrm>
            <a:off x="7152321" y="2429209"/>
            <a:ext cx="5039665" cy="4428791"/>
          </a:xfrm>
          <a:custGeom>
            <a:avLst/>
            <a:gdLst>
              <a:gd name="connsiteX0" fmla="*/ 246171 w 5039665"/>
              <a:gd name="connsiteY0" fmla="*/ 0 h 4428791"/>
              <a:gd name="connsiteX1" fmla="*/ 5039665 w 5039665"/>
              <a:gd name="connsiteY1" fmla="*/ 0 h 4428791"/>
              <a:gd name="connsiteX2" fmla="*/ 5039665 w 5039665"/>
              <a:gd name="connsiteY2" fmla="*/ 4428791 h 4428791"/>
              <a:gd name="connsiteX3" fmla="*/ 0 w 5039665"/>
              <a:gd name="connsiteY3" fmla="*/ 4428791 h 4428791"/>
              <a:gd name="connsiteX4" fmla="*/ 0 w 5039665"/>
              <a:gd name="connsiteY4" fmla="*/ 246171 h 4428791"/>
              <a:gd name="connsiteX5" fmla="*/ 246171 w 5039665"/>
              <a:gd name="connsiteY5" fmla="*/ 0 h 4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9665" h="4428791">
                <a:moveTo>
                  <a:pt x="246171" y="0"/>
                </a:moveTo>
                <a:lnTo>
                  <a:pt x="5039665" y="0"/>
                </a:lnTo>
                <a:lnTo>
                  <a:pt x="5039665" y="4428791"/>
                </a:lnTo>
                <a:lnTo>
                  <a:pt x="0" y="4428791"/>
                </a:lnTo>
                <a:lnTo>
                  <a:pt x="0" y="246171"/>
                </a:lnTo>
                <a:cubicBezTo>
                  <a:pt x="0" y="110215"/>
                  <a:pt x="110215" y="0"/>
                  <a:pt x="2461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3" name="Picture 32" descr="A diagram of a system&#10;&#10;Description automatically generated">
            <a:extLst>
              <a:ext uri="{FF2B5EF4-FFF2-40B4-BE49-F238E27FC236}">
                <a16:creationId xmlns:a16="http://schemas.microsoft.com/office/drawing/2014/main" id="{410E2E0A-2473-87B3-35F2-CAE94F3F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355336"/>
            <a:ext cx="11869615" cy="41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69FD2-9921-3897-0CC2-8F695A6EE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84BB124-78D1-A46A-3326-8DF4D5D32C2F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147E46FE-7E67-AC76-5E65-0D03DACB402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A621340-AFF7-AD96-4D2B-1346BCD7C4FB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A7CE16E-7C5F-7208-9CFE-DCBB03028CF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4F04234-859A-57F9-8BDC-3D540AED272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A4C476A-4C3F-3FA7-9AB8-C7942DCBFDF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7846F46-C785-C178-E91D-B9D298B3F8E1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6BBDB530-4C47-1A58-25C5-1F1911635A1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5B37053-D765-9328-ACC9-D092319C32B2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F8DB88C-9428-20B2-D1D5-55A66F3BB09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9456B71-F831-5829-1D22-DA99C98F2640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6FFA74B-262D-05EB-EB71-133EC8886287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61AF7FC-6890-9DB4-BDCA-45752D9D1F0A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03C9BB10-BDCF-5E0D-E959-B66E57DFD734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23A7A8C-5435-B9C9-85F6-8139572F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25A8ABF7-1AFA-5518-3920-7DD2CBECABA7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2A721-BAA9-AF2A-5B45-3DA1D09BDB21}"/>
              </a:ext>
            </a:extLst>
          </p:cNvPr>
          <p:cNvSpPr txBox="1"/>
          <p:nvPr/>
        </p:nvSpPr>
        <p:spPr>
          <a:xfrm>
            <a:off x="2335495" y="269819"/>
            <a:ext cx="942619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Resnet50 Model before attack implementation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7EE9B-B401-3DBF-21C0-BF458E25D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17" y="1270150"/>
            <a:ext cx="6029325" cy="538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8686F1-B3E9-3927-B957-8938E8FB4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71" y="2914291"/>
            <a:ext cx="3383892" cy="77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74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118F5EC-2D5A-E3C1-102D-99C862EFAFFF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4316A151-BD6E-3A30-589A-95F3F19CF6B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C0E9871-D2FB-5607-D79E-E0412482758E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C487DE9-BFB5-9897-83EF-79895FB2E24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88E345E-F745-5496-7B4F-3866AB56C4D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CE546F4-90C4-D67B-224D-F85F26CAC3C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AE03428-9EB4-AED0-022D-8CCC0A68935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9B23510E-959D-53CC-1AE0-A44B527BDDF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EB6A76-4B19-44F4-2231-FE021ABF3930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99E55C-89CC-77FA-1498-83D3C8C7B090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493A65-6B47-F119-6C0D-3C5A78F73DE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863BE00-8BA4-3F8B-79AB-5A94F3B38EC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0DAE826-7AF5-7E82-798B-684DA908797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F56964C9-1FAC-C41B-B5F1-AEA92C2E7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8AB497-3ED3-5158-32D3-A435C8CEE549}"/>
              </a:ext>
            </a:extLst>
          </p:cNvPr>
          <p:cNvSpPr txBox="1"/>
          <p:nvPr/>
        </p:nvSpPr>
        <p:spPr>
          <a:xfrm>
            <a:off x="303831" y="302016"/>
            <a:ext cx="54853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STM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pic>
        <p:nvPicPr>
          <p:cNvPr id="5" name="Picture 4" descr="A white text with black text&#10;&#10;Description automatically generated">
            <a:extLst>
              <a:ext uri="{FF2B5EF4-FFF2-40B4-BE49-F238E27FC236}">
                <a16:creationId xmlns:a16="http://schemas.microsoft.com/office/drawing/2014/main" id="{BC49568E-42C5-0FB0-8C80-0D64EAEA2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43" y="1075504"/>
            <a:ext cx="4675554" cy="51630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03148-BF17-4580-2929-54859EB0AAF3}"/>
              </a:ext>
            </a:extLst>
          </p:cNvPr>
          <p:cNvSpPr txBox="1"/>
          <p:nvPr/>
        </p:nvSpPr>
        <p:spPr>
          <a:xfrm>
            <a:off x="9573088" y="4320465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55501A-FD2D-40C0-53C8-51BEE5BEE68A}"/>
              </a:ext>
            </a:extLst>
          </p:cNvPr>
          <p:cNvSpPr txBox="1"/>
          <p:nvPr/>
        </p:nvSpPr>
        <p:spPr>
          <a:xfrm>
            <a:off x="7486489" y="4669417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C0B639-6930-F58A-CB99-EBEA2669FD5E}"/>
              </a:ext>
            </a:extLst>
          </p:cNvPr>
          <p:cNvSpPr txBox="1"/>
          <p:nvPr/>
        </p:nvSpPr>
        <p:spPr>
          <a:xfrm>
            <a:off x="5969608" y="5402929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B7B518-9561-C1C5-C0AE-15265BFE3CDB}"/>
              </a:ext>
            </a:extLst>
          </p:cNvPr>
          <p:cNvSpPr txBox="1"/>
          <p:nvPr/>
        </p:nvSpPr>
        <p:spPr>
          <a:xfrm>
            <a:off x="11075721" y="5175042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C28837-6766-8B98-57E4-19899E6F0F1B}"/>
              </a:ext>
            </a:extLst>
          </p:cNvPr>
          <p:cNvSpPr txBox="1"/>
          <p:nvPr/>
        </p:nvSpPr>
        <p:spPr>
          <a:xfrm>
            <a:off x="7422394" y="5766126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2DD005-752C-4EE4-DB59-CF56E4AD4749}"/>
              </a:ext>
            </a:extLst>
          </p:cNvPr>
          <p:cNvSpPr txBox="1"/>
          <p:nvPr/>
        </p:nvSpPr>
        <p:spPr>
          <a:xfrm>
            <a:off x="9694151" y="6257509"/>
            <a:ext cx="244136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FAC64-A38E-0716-57DD-E1CE7B11886C}"/>
              </a:ext>
            </a:extLst>
          </p:cNvPr>
          <p:cNvSpPr txBox="1"/>
          <p:nvPr/>
        </p:nvSpPr>
        <p:spPr>
          <a:xfrm>
            <a:off x="5663384" y="6535247"/>
            <a:ext cx="365201" cy="2769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cs typeface="Poppins"/>
              </a:rPr>
              <a:t>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D2560-5E2D-BCE7-33DB-F03BB98A7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923" y="0"/>
            <a:ext cx="64354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31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118F5EC-2D5A-E3C1-102D-99C862EFAFFF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4316A151-BD6E-3A30-589A-95F3F19CF6B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C0E9871-D2FB-5607-D79E-E0412482758E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C487DE9-BFB5-9897-83EF-79895FB2E24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88E345E-F745-5496-7B4F-3866AB56C4D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CE546F4-90C4-D67B-224D-F85F26CAC3C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AE03428-9EB4-AED0-022D-8CCC0A68935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9B23510E-959D-53CC-1AE0-A44B527BDDF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FEB6A76-4B19-44F4-2231-FE021ABF3930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99E55C-89CC-77FA-1498-83D3C8C7B090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7493A65-6B47-F119-6C0D-3C5A78F73DE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863BE00-8BA4-3F8B-79AB-5A94F3B38EC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0DAE826-7AF5-7E82-798B-684DA908797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AE04DE79-5F35-E340-A569-E4D5F57F6252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56964C9-1FAC-C41B-B5F1-AEA92C2E7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369D7239-E32C-9BE9-12D2-C66489965768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1FE74-301F-94C0-262C-148B9779DC20}"/>
              </a:ext>
            </a:extLst>
          </p:cNvPr>
          <p:cNvSpPr txBox="1"/>
          <p:nvPr/>
        </p:nvSpPr>
        <p:spPr>
          <a:xfrm>
            <a:off x="3931380" y="269819"/>
            <a:ext cx="54853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STM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73D76-8D8C-4B61-49EC-0AD3D24B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473" y="2113189"/>
            <a:ext cx="10220819" cy="22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3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88AB7-6B0D-CF67-9E87-1BE78813F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812F7FD-8812-1177-3C2F-C5A973701F13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9C0957CF-6731-2D3E-EF75-B8C88A62EF1E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41BB14B-95B3-EE19-40B5-B5A9F09158C3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3071AFC-D4D6-F591-E24B-98545CEE4A3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E06522A-1E5C-E8AE-EC95-174CDA35FB91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6875DAC-966F-C9FD-3F43-495637A156D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8FD8A47-BE9C-0CD4-5C11-BF3AF7DF0B0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365503B-848D-0C52-250F-E166773E49A0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E247F7B-0B0C-46BE-1FAB-81FB7677C5A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3412EB-0616-828A-111F-50B2EBBAD160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9690D2D-297B-B29A-BC59-E3979578F80E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8DA47E9-5D79-7878-C7FA-58DA687CEEC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887636-E6A7-4E2B-B8AD-F1CD3EE27611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71168C92-6241-169C-7263-07F6397E82B5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A74B942-F08D-BFEF-D7E3-4D759B88B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6C11486E-C07C-65A5-8647-19A25A8CFE57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FB36A-E65C-D1DC-8FAE-8FB12032AB56}"/>
              </a:ext>
            </a:extLst>
          </p:cNvPr>
          <p:cNvSpPr txBox="1"/>
          <p:nvPr/>
        </p:nvSpPr>
        <p:spPr>
          <a:xfrm>
            <a:off x="3931380" y="269819"/>
            <a:ext cx="548539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STM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D5E1B-04F2-25B7-7EB2-5FD2E01397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3" r="-142" b="-338"/>
          <a:stretch/>
        </p:blipFill>
        <p:spPr>
          <a:xfrm>
            <a:off x="1681391" y="1466225"/>
            <a:ext cx="9285526" cy="393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69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4CFAF-4F91-2C72-B65D-6E4F323A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897F904-B87F-676F-AAC7-C339398DC233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B5E21B2F-B85F-B114-7937-406EBDE49AF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3DB6E96-7DCB-AB08-355A-6D41F5C33D1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4DC3474-9767-A83A-9526-CF2859931C6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30F5D06-59DC-4C8A-2A60-372A835BE37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DD51815-9A3C-4569-7A82-89BF3F63E72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7F22205-E94C-CB53-6122-9EF797BD2DA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D9DBB4A4-AB1F-3687-1CE5-7C4928B79C69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D8DD352-0F41-A7EE-44DC-C8DF5AE4C675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798C884-5009-918E-6BE8-9A17E7DD8608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662A006-60EC-E87E-548B-6ACF6F9C949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F805F5E-BB2D-E309-D68C-349D395D61C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6757C55-7DDD-1246-DED6-A34240FCEA3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F84F4086-CB7B-65C7-5057-44EFEA8195DE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C50AF47-C2A3-AE84-29FF-C22C0CB41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BA8108AD-F1CD-D1EC-1AB6-2C83B2272E43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D3757-5963-64CC-13FE-810A6192F5C6}"/>
              </a:ext>
            </a:extLst>
          </p:cNvPr>
          <p:cNvSpPr txBox="1"/>
          <p:nvPr/>
        </p:nvSpPr>
        <p:spPr>
          <a:xfrm>
            <a:off x="3931380" y="269819"/>
            <a:ext cx="604752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Defense Mechanism – STM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115B26-52C1-80CE-29AE-842E2FC763A1}"/>
              </a:ext>
            </a:extLst>
          </p:cNvPr>
          <p:cNvGrpSpPr/>
          <p:nvPr/>
        </p:nvGrpSpPr>
        <p:grpSpPr>
          <a:xfrm>
            <a:off x="801368" y="1405350"/>
            <a:ext cx="3027753" cy="636369"/>
            <a:chOff x="3144701" y="4120385"/>
            <a:chExt cx="3707497" cy="182458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3743833-1DAF-E1AD-742F-111C880F06AE}"/>
                </a:ext>
              </a:extLst>
            </p:cNvPr>
            <p:cNvSpPr/>
            <p:nvPr/>
          </p:nvSpPr>
          <p:spPr>
            <a:xfrm>
              <a:off x="3144701" y="4120385"/>
              <a:ext cx="3546803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31C1EF3-5F1B-5CD4-423F-C483ACD0343A}"/>
                </a:ext>
              </a:extLst>
            </p:cNvPr>
            <p:cNvSpPr txBox="1"/>
            <p:nvPr/>
          </p:nvSpPr>
          <p:spPr>
            <a:xfrm>
              <a:off x="3305395" y="4229920"/>
              <a:ext cx="3546803" cy="42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Adversarial Training (AT)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D5E7196-426F-113B-FF60-CBFD8484B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08" y="1514205"/>
            <a:ext cx="5114746" cy="4548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D3A8F-AF91-54C0-3B59-543655692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263" y="3152775"/>
            <a:ext cx="2599965" cy="75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BC9BA-23D6-5426-D3B0-970C4D492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C707D3E-BFA7-4BEE-9B15-C087F304E2C9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0C7F2894-3D95-7A67-8F9E-C98ACCB8F63A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5975D9A-19E1-F823-A2B3-D0F1B6F4F2DE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7AFF405-16DA-B568-1D05-E82C6D7D99F7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DA7C864-4339-06F9-3C0A-B48A9E7C612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FCCB6AC-8D04-1244-61E0-D167E8265FA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39AA1B5-92DD-0AA2-202F-1D6ADE4EDF6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0721A533-1068-5C6A-3781-5C6D440FB8BC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7379757-2A04-2B5D-A092-FC2538B3AE7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66FD4C7-6880-F929-2D7A-7AEF3BAFB6EB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0F0FD8A-94AB-2224-E23F-A28C100996F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A124245-2744-BA82-4069-425F24815513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30849A9-5AAF-A4B7-861B-F2139A72348D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235AA81-28A5-44B2-5A02-CF8F85D22139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E61BFB6-E894-6C5A-8F76-B4AAC7A9E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D712B48A-0ACA-8969-F98F-D86BE17E27CC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0D9656-1B77-BF9D-B8D2-3288C8ED4BDD}"/>
              </a:ext>
            </a:extLst>
          </p:cNvPr>
          <p:cNvSpPr txBox="1"/>
          <p:nvPr/>
        </p:nvSpPr>
        <p:spPr>
          <a:xfrm>
            <a:off x="2321116" y="269819"/>
            <a:ext cx="7657786" cy="12434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  <a:ea typeface="+mn-lt"/>
                <a:cs typeface="+mn-lt"/>
              </a:rPr>
              <a:t>High Level Representation Guided Denoiser(HGD)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81CDED-6256-25F1-7E11-0EAEC5ABB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331" y="1505040"/>
            <a:ext cx="7646959" cy="3661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43EB-453B-41B0-5559-201CAF5AE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679" y="5411907"/>
            <a:ext cx="5980264" cy="9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66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52A4-B887-3C77-3F6C-9B537CC4E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A05F1D0-1767-723F-71D9-ABFF1656AFD3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022F4AC6-0FBC-02D2-A581-70A781820147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45F1C85-318F-488D-1BA0-0CB07F463A7B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4D7CB52-6D99-0EDB-D15A-112589A2A1CF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45BE7A9-3AB8-5E28-3351-379C2ADDAD54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83A447E-C14A-977E-7AB1-4BC3EE797A88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6A3F6DA-4B35-05E6-2CD1-BF7067D072D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3FED6087-20C1-19F0-BE8E-157958DD7E7E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6A05CCB-CB96-A9F9-FC26-B2E593790A9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526B2F40-1BC7-B08E-E72B-11AAB48187F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DD7289E-C265-9E7C-DD8F-8B243A86602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0FF1449-354D-9866-F3FF-B9245FC9BA7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F930C64-7B8B-AF0F-FCFC-30A046B590E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34B03247-FB00-EC82-1EE1-95C0231CD6F6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4B74D51-6393-F156-6760-2F2C739EA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3CAA58B7-D040-4751-0795-EEBAB36A224D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48BDB-9EB3-5E81-AF98-E55B74D4008D}"/>
              </a:ext>
            </a:extLst>
          </p:cNvPr>
          <p:cNvSpPr txBox="1"/>
          <p:nvPr/>
        </p:nvSpPr>
        <p:spPr>
          <a:xfrm>
            <a:off x="2321116" y="269819"/>
            <a:ext cx="76577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  <a:ea typeface="+mn-lt"/>
                <a:cs typeface="+mn-lt"/>
              </a:rPr>
              <a:t>Feature Consistency Defense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3D03E4-7792-EE69-AD78-DFA370C3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02" y="1337958"/>
            <a:ext cx="11113698" cy="1867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3558A1-10CE-C727-20AD-70F21C017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453" y="3206225"/>
            <a:ext cx="7749398" cy="35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1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2F89-D7D8-CBD0-E944-537FA3461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1114875-C673-976A-1BEE-4DCBE4BBDD3B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EB2205BE-06CD-BCD4-D0D0-55D2EA005E82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FCE81F6-17B5-6C10-054F-6C49F531AE9F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E88EC90-0F2A-0CC7-80BB-279AD4EB5C03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17EAAD7-4DD5-09EE-73CF-974542F0043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4825445-9793-50C3-5BF0-9277D6804B9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3A04322-E311-0F7F-7A91-2FA585D8033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B2FA16FC-A00A-5842-8965-17C9737920C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8B7D971-176B-CFBE-33AD-61551E8F65D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83B8D30-0DEE-7743-7011-58447C4A4A6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74AD535-BFCA-0165-B0A1-898C995E276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D0E0B40-146D-F5F7-B99F-2B68A17769B2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CFACDEC-4F78-606A-7D19-1B268EAD9E8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C3ECDD3E-35A4-B39B-189F-47085AA1825A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7A19EAA-CCB5-FB94-B087-AA6CD957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02522E8B-B473-85BF-2FA4-8C1AF4A7FBC3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05698-805B-AF8B-14AE-48CD1D149096}"/>
              </a:ext>
            </a:extLst>
          </p:cNvPr>
          <p:cNvSpPr txBox="1"/>
          <p:nvPr/>
        </p:nvSpPr>
        <p:spPr>
          <a:xfrm>
            <a:off x="2321116" y="269819"/>
            <a:ext cx="765778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err="1">
                <a:solidFill>
                  <a:srgbClr val="8696FE"/>
                </a:solidFill>
                <a:latin typeface="Outfit Medium"/>
                <a:ea typeface="+mn-lt"/>
                <a:cs typeface="+mn-lt"/>
              </a:rPr>
              <a:t>CycleGAN</a:t>
            </a:r>
            <a:r>
              <a:rPr lang="en-US" sz="3600" b="1">
                <a:solidFill>
                  <a:srgbClr val="8696FE"/>
                </a:solidFill>
                <a:latin typeface="Outfit Medium"/>
                <a:ea typeface="+mn-lt"/>
                <a:cs typeface="+mn-lt"/>
              </a:rPr>
              <a:t> Model Based Defense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BDEE47-EDEC-285E-AE07-396F4B3A5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9" y="1469936"/>
            <a:ext cx="12192000" cy="45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60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1">
            <a:extLst>
              <a:ext uri="{FF2B5EF4-FFF2-40B4-BE49-F238E27FC236}">
                <a16:creationId xmlns:a16="http://schemas.microsoft.com/office/drawing/2014/main" id="{486E54BB-3A45-CB97-B7E0-15EC4C4E35D0}"/>
              </a:ext>
            </a:extLst>
          </p:cNvPr>
          <p:cNvSpPr/>
          <p:nvPr/>
        </p:nvSpPr>
        <p:spPr>
          <a:xfrm>
            <a:off x="8237415" y="2050971"/>
            <a:ext cx="3954585" cy="4807029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5BC2-DC2E-E8A1-C3F6-C5544519E9E7}"/>
              </a:ext>
            </a:extLst>
          </p:cNvPr>
          <p:cNvSpPr txBox="1"/>
          <p:nvPr/>
        </p:nvSpPr>
        <p:spPr>
          <a:xfrm>
            <a:off x="680615" y="588052"/>
            <a:ext cx="54170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rPr>
              <a:t>Overall </a:t>
            </a:r>
            <a:r>
              <a:rPr lang="en-ID" sz="4000">
                <a:solidFill>
                  <a:schemeClr val="accent3"/>
                </a:solidFill>
                <a:latin typeface="Outfit Medium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020D7-E1E4-93E9-B13B-4A53D8AFC6DD}"/>
              </a:ext>
            </a:extLst>
          </p:cNvPr>
          <p:cNvSpPr txBox="1"/>
          <p:nvPr/>
        </p:nvSpPr>
        <p:spPr>
          <a:xfrm>
            <a:off x="426615" y="1422094"/>
            <a:ext cx="7536972" cy="35155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There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a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comprehensive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evaluation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how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adversarial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impact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CNN-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systems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Existing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defense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mechanisms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have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not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been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thoroughly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tested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their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effectiveness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across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diverse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types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model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architectures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This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gap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particularly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significant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chest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X-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ray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classification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,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where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robustness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critical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reliable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secure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diagnostics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F3D5127F-7966-67B6-1208-53FE1C2F5592}"/>
              </a:ext>
            </a:extLst>
          </p:cNvPr>
          <p:cNvSpPr/>
          <p:nvPr/>
        </p:nvSpPr>
        <p:spPr>
          <a:xfrm rot="8485800">
            <a:off x="4296773" y="4716020"/>
            <a:ext cx="490322" cy="49032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92E3DD5-01A6-011D-4B74-E50A0ECF64D9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A5362620-9726-BA1C-73C0-EDA95D4E5F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5C81C5-BDB6-8F4F-A5FF-EC7E60B4651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7807E37-6485-A00C-5868-A05E88D0E99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A678627-4FB7-9EA5-6396-E851B52BCA6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74F043E-D49A-FB61-4094-9C4347D9253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C415427-9124-BB5C-9E09-8CCE8345302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8" name="Graphic 11">
              <a:extLst>
                <a:ext uri="{FF2B5EF4-FFF2-40B4-BE49-F238E27FC236}">
                  <a16:creationId xmlns:a16="http://schemas.microsoft.com/office/drawing/2014/main" id="{FCE900AE-2FD6-E72F-7E7B-6E47BB83CBA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5618BB-173F-E05D-176A-0CE9950931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5C9BEA1-EEE5-E777-970D-B09E2B4644B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FE4C1F-9767-3967-D0D3-766C27395F4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78AA68-6E41-35E7-EE94-1A10F7AD8FF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BAE371F-E301-68DD-45C6-7D9121A4512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3071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46BEA-0EF5-4E37-0BBD-027C4E73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4F78E68F-B7E1-6AED-352F-3B551DFB9C57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EF06B8B0-C4FD-1A67-BC9A-873DA02FF7F6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9233C-FD21-5D7F-9D3A-C0D0F2CF76BA}"/>
              </a:ext>
            </a:extLst>
          </p:cNvPr>
          <p:cNvSpPr txBox="1"/>
          <p:nvPr/>
        </p:nvSpPr>
        <p:spPr>
          <a:xfrm>
            <a:off x="4108120" y="107741"/>
            <a:ext cx="3975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Current Progress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C766389-F0D4-B329-7214-0C4CFF97D18B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9C0D19A8-25C0-3F91-7E9C-BA1445998BC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F105D47D-3101-04F6-DA67-2BD873C56B6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7C3C71E-B74A-571D-2E43-5B94446D684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41511C1-6818-5D5B-D7D1-4F0ADDBC3EE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6C609F0-EC57-D1D7-621B-E5EAC90BCAD6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20AB08B-F98D-79A7-FD27-E98CC52B25A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59DF71F0-32B7-689C-E8E3-EBE1E43A466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B170052-7E0A-07CD-68C5-758B46E974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018FAD3-4C9B-783B-E336-713892CADD5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5264604-36F0-99BB-D027-1182FF2F4C99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14EC798-6E39-BD4F-84BD-CDA893565A7D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14EE89-36C7-D950-CC38-217F4772F595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922CBA3-D0CA-82F3-3C43-E51655D5719B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5657DA-5587-0E7D-8B72-8CF339444248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BBB69F-6C34-8148-9078-751F1682E831}"/>
              </a:ext>
            </a:extLst>
          </p:cNvPr>
          <p:cNvSpPr txBox="1"/>
          <p:nvPr/>
        </p:nvSpPr>
        <p:spPr>
          <a:xfrm>
            <a:off x="1800255" y="3539570"/>
            <a:ext cx="9170195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2"/>
                </a:solidFill>
              </a:rPr>
              <a:t>Trained Resnet50 (pretrained on ImageNet) to leverage powerful feature extraction capabilities.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B22C28A-BBA8-E143-C45D-173AB99DC102}"/>
              </a:ext>
            </a:extLst>
          </p:cNvPr>
          <p:cNvGrpSpPr/>
          <p:nvPr/>
        </p:nvGrpSpPr>
        <p:grpSpPr>
          <a:xfrm>
            <a:off x="1401784" y="677779"/>
            <a:ext cx="9898396" cy="1834764"/>
            <a:chOff x="1242570" y="4383564"/>
            <a:chExt cx="9898396" cy="1834764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8FBA3EF-C192-B981-FBFD-AE5D51F14F9C}"/>
                </a:ext>
              </a:extLst>
            </p:cNvPr>
            <p:cNvSpPr/>
            <p:nvPr/>
          </p:nvSpPr>
          <p:spPr>
            <a:xfrm>
              <a:off x="1242570" y="4523657"/>
              <a:ext cx="9898396" cy="1694671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94173C4-5F78-BD65-E04F-29F4446FC6B1}"/>
                </a:ext>
              </a:extLst>
            </p:cNvPr>
            <p:cNvSpPr txBox="1"/>
            <p:nvPr/>
          </p:nvSpPr>
          <p:spPr>
            <a:xfrm>
              <a:off x="1799530" y="4558096"/>
              <a:ext cx="2776722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Data Preprocessing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53128C8-3312-6C68-4029-E7F58C131C87}"/>
                </a:ext>
              </a:extLst>
            </p:cNvPr>
            <p:cNvSpPr txBox="1"/>
            <p:nvPr/>
          </p:nvSpPr>
          <p:spPr>
            <a:xfrm>
              <a:off x="1440848" y="4383564"/>
              <a:ext cx="37702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1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C73F8B5-0EB9-91A0-9DB6-93B9E719FF22}"/>
                </a:ext>
              </a:extLst>
            </p:cNvPr>
            <p:cNvSpPr txBox="1"/>
            <p:nvPr/>
          </p:nvSpPr>
          <p:spPr>
            <a:xfrm>
              <a:off x="1817874" y="5014480"/>
              <a:ext cx="9170195" cy="103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/>
                <a:t>Image Preprocessing: </a:t>
              </a:r>
              <a:r>
                <a:rPr lang="en-GB" sz="1400"/>
                <a:t>Resized all images to the input size required by the model (e.g., 224x224 for ResNet50)</a:t>
              </a:r>
            </a:p>
            <a:p>
              <a:pPr>
                <a:lnSpc>
                  <a:spcPct val="150000"/>
                </a:lnSpc>
              </a:pPr>
              <a:r>
                <a:rPr lang="en-US" sz="1400" b="1"/>
                <a:t>Data Augmentation</a:t>
              </a:r>
              <a:r>
                <a:rPr lang="en-GB" sz="1400" b="1"/>
                <a:t>: </a:t>
              </a:r>
              <a:r>
                <a:rPr lang="en-GB" sz="1400"/>
                <a:t>Applied various augmentation techniques to improve model generalization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10E9282-D748-1CB4-E84A-201056A445A5}"/>
              </a:ext>
            </a:extLst>
          </p:cNvPr>
          <p:cNvGrpSpPr/>
          <p:nvPr/>
        </p:nvGrpSpPr>
        <p:grpSpPr>
          <a:xfrm>
            <a:off x="1430538" y="2672239"/>
            <a:ext cx="9898396" cy="1258477"/>
            <a:chOff x="1242570" y="4436559"/>
            <a:chExt cx="9898396" cy="125847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E9A912D-F2D7-5C00-0531-615F02528345}"/>
                </a:ext>
              </a:extLst>
            </p:cNvPr>
            <p:cNvSpPr/>
            <p:nvPr/>
          </p:nvSpPr>
          <p:spPr>
            <a:xfrm>
              <a:off x="1242570" y="4523658"/>
              <a:ext cx="9898396" cy="1171378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A08756-676B-8C0C-FDFE-6DAD6323A41D}"/>
                </a:ext>
              </a:extLst>
            </p:cNvPr>
            <p:cNvSpPr txBox="1"/>
            <p:nvPr/>
          </p:nvSpPr>
          <p:spPr>
            <a:xfrm>
              <a:off x="1799530" y="4610646"/>
              <a:ext cx="1814920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Model Setup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6D24CB3-7424-EA43-A642-F0EA8144EC32}"/>
                </a:ext>
              </a:extLst>
            </p:cNvPr>
            <p:cNvSpPr txBox="1"/>
            <p:nvPr/>
          </p:nvSpPr>
          <p:spPr>
            <a:xfrm>
              <a:off x="1363903" y="4436559"/>
              <a:ext cx="47801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2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3A3E9D7-9B5A-AEF7-25AF-97B89827447D}"/>
                </a:ext>
              </a:extLst>
            </p:cNvPr>
            <p:cNvSpPr txBox="1"/>
            <p:nvPr/>
          </p:nvSpPr>
          <p:spPr>
            <a:xfrm>
              <a:off x="1817874" y="5077540"/>
              <a:ext cx="9170195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/>
                <a:t>Trained Resnet50 (pretrained on ImageNet) to leverage powerful feature extraction capabilities.</a:t>
              </a: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46087A8-987A-5F1B-8576-575CA0CB1275}"/>
              </a:ext>
            </a:extLst>
          </p:cNvPr>
          <p:cNvSpPr/>
          <p:nvPr/>
        </p:nvSpPr>
        <p:spPr>
          <a:xfrm>
            <a:off x="1430538" y="4191888"/>
            <a:ext cx="9898396" cy="1171378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8E91E9E-B0B7-B647-4467-A0F016A3230C}"/>
              </a:ext>
            </a:extLst>
          </p:cNvPr>
          <p:cNvGrpSpPr/>
          <p:nvPr/>
        </p:nvGrpSpPr>
        <p:grpSpPr>
          <a:xfrm>
            <a:off x="1551871" y="4191053"/>
            <a:ext cx="9696053" cy="968449"/>
            <a:chOff x="1599542" y="5074169"/>
            <a:chExt cx="9696053" cy="968449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CB15D3F-B94A-78FE-674E-52D1C1F6AED1}"/>
                </a:ext>
              </a:extLst>
            </p:cNvPr>
            <p:cNvSpPr txBox="1"/>
            <p:nvPr/>
          </p:nvSpPr>
          <p:spPr>
            <a:xfrm>
              <a:off x="2121434" y="5176369"/>
              <a:ext cx="2568332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Attack Simulation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BF18456-E28F-E440-8C3D-12442CBC7F34}"/>
                </a:ext>
              </a:extLst>
            </p:cNvPr>
            <p:cNvSpPr txBox="1"/>
            <p:nvPr/>
          </p:nvSpPr>
          <p:spPr>
            <a:xfrm>
              <a:off x="1599542" y="5074169"/>
              <a:ext cx="495649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3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96C62D4-ED2E-5BBE-5053-C4FEECF406DC}"/>
                </a:ext>
              </a:extLst>
            </p:cNvPr>
            <p:cNvSpPr txBox="1"/>
            <p:nvPr/>
          </p:nvSpPr>
          <p:spPr>
            <a:xfrm>
              <a:off x="2125400" y="5657641"/>
              <a:ext cx="9170195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/>
                <a:t>Simulated STM attack on CNN and shown misclassification after the attack.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EF2C763-4BDC-6B85-C2D9-A54ADBF251EC}"/>
              </a:ext>
            </a:extLst>
          </p:cNvPr>
          <p:cNvSpPr/>
          <p:nvPr/>
        </p:nvSpPr>
        <p:spPr>
          <a:xfrm>
            <a:off x="1401783" y="5528982"/>
            <a:ext cx="9898396" cy="1171378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DD941-3CFE-8F22-02C8-FF11B2FA2616}"/>
              </a:ext>
            </a:extLst>
          </p:cNvPr>
          <p:cNvSpPr txBox="1"/>
          <p:nvPr/>
        </p:nvSpPr>
        <p:spPr>
          <a:xfrm>
            <a:off x="2068012" y="5682106"/>
            <a:ext cx="4265911" cy="51039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rgbClr val="8696FE"/>
                </a:solidFill>
              </a:rPr>
              <a:t>Assessing Defense Mechanism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3A33E1-987D-93C3-0DFC-8BBD691ADE43}"/>
              </a:ext>
            </a:extLst>
          </p:cNvPr>
          <p:cNvSpPr txBox="1"/>
          <p:nvPr/>
        </p:nvSpPr>
        <p:spPr>
          <a:xfrm>
            <a:off x="1546120" y="5579906"/>
            <a:ext cx="532518" cy="92845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rgbClr val="8696FE"/>
                </a:solidFill>
                <a:cs typeface="Poppins"/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309959-D257-03B7-3CCD-0F473F01A60D}"/>
              </a:ext>
            </a:extLst>
          </p:cNvPr>
          <p:cNvSpPr txBox="1"/>
          <p:nvPr/>
        </p:nvSpPr>
        <p:spPr>
          <a:xfrm>
            <a:off x="2071978" y="6163378"/>
            <a:ext cx="9170195" cy="3849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/>
              <a:t>Assessed different </a:t>
            </a:r>
            <a:r>
              <a:rPr lang="en-GB" sz="1400" err="1"/>
              <a:t>defense</a:t>
            </a:r>
            <a:r>
              <a:rPr lang="en-GB" sz="1400"/>
              <a:t> mechanisms against the attack</a:t>
            </a:r>
          </a:p>
        </p:txBody>
      </p:sp>
    </p:spTree>
    <p:extLst>
      <p:ext uri="{BB962C8B-B14F-4D97-AF65-F5344CB8AC3E}">
        <p14:creationId xmlns:p14="http://schemas.microsoft.com/office/powerpoint/2010/main" val="132863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69EFC5A-2852-EACE-E95D-9986D7B95803}"/>
              </a:ext>
            </a:extLst>
          </p:cNvPr>
          <p:cNvGrpSpPr/>
          <p:nvPr/>
        </p:nvGrpSpPr>
        <p:grpSpPr>
          <a:xfrm rot="454359">
            <a:off x="-11569" y="5127635"/>
            <a:ext cx="1611354" cy="1141658"/>
            <a:chOff x="-27979" y="5270662"/>
            <a:chExt cx="2140300" cy="1516423"/>
          </a:xfrm>
        </p:grpSpPr>
        <p:grpSp>
          <p:nvGrpSpPr>
            <p:cNvPr id="76" name="Graphic 11">
              <a:extLst>
                <a:ext uri="{FF2B5EF4-FFF2-40B4-BE49-F238E27FC236}">
                  <a16:creationId xmlns:a16="http://schemas.microsoft.com/office/drawing/2014/main" id="{5A8812A9-EC09-0193-4709-297E9C98402D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554FF57-B97E-11DA-B51B-0CED5D22145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3381AB55-66E7-69EA-125E-0297567BD936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B1C08AE-C3BA-785A-218A-EF4166443E36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8A81E99-9789-338A-214B-A74A4CA5C30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26BE04F-B8F2-6163-3A74-F335D44FD147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5389F3DE-48B8-7DAC-4CEE-88CC2C4782E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97662C6-1BF4-73D3-EA55-DAC7563128A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C100C7E-CF25-8231-2B84-84114AE05B0C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316FC8E-BF3B-303F-F537-5AF31787E5A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B8E1374-DF94-AE50-22EB-AC577454148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D97ADE7-1D22-E34D-BAC7-3CB62511D85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4" name="Google Shape;544;p14">
            <a:extLst>
              <a:ext uri="{FF2B5EF4-FFF2-40B4-BE49-F238E27FC236}">
                <a16:creationId xmlns:a16="http://schemas.microsoft.com/office/drawing/2014/main" id="{8BA728A1-9D75-EA56-7880-70DEACF25ECD}"/>
              </a:ext>
            </a:extLst>
          </p:cNvPr>
          <p:cNvSpPr/>
          <p:nvPr/>
        </p:nvSpPr>
        <p:spPr>
          <a:xfrm rot="18696891" flipH="1">
            <a:off x="255894" y="1200837"/>
            <a:ext cx="481602" cy="48160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EE8A72-68C2-9473-7187-D2233B5CEFF8}"/>
              </a:ext>
            </a:extLst>
          </p:cNvPr>
          <p:cNvSpPr txBox="1"/>
          <p:nvPr/>
        </p:nvSpPr>
        <p:spPr>
          <a:xfrm>
            <a:off x="3196012" y="428082"/>
            <a:ext cx="547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Project Completion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7F0CCA00-8DB4-3969-099E-48A458631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1121834"/>
            <a:ext cx="9768416" cy="4889499"/>
          </a:xfrm>
          <a:prstGeom prst="rect">
            <a:avLst/>
          </a:prstGeom>
        </p:spPr>
      </p:pic>
      <p:pic>
        <p:nvPicPr>
          <p:cNvPr id="4" name="Picture 3" descr="A red location pin with a black background&#10;&#10;Description automatically generated">
            <a:extLst>
              <a:ext uri="{FF2B5EF4-FFF2-40B4-BE49-F238E27FC236}">
                <a16:creationId xmlns:a16="http://schemas.microsoft.com/office/drawing/2014/main" id="{0520025A-9711-24AE-5A89-253424333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36765" y="3080380"/>
            <a:ext cx="679900" cy="679900"/>
          </a:xfrm>
          <a:prstGeom prst="rect">
            <a:avLst/>
          </a:prstGeom>
        </p:spPr>
      </p:pic>
      <p:sp>
        <p:nvSpPr>
          <p:cNvPr id="73" name="Google Shape;544;p14">
            <a:extLst>
              <a:ext uri="{FF2B5EF4-FFF2-40B4-BE49-F238E27FC236}">
                <a16:creationId xmlns:a16="http://schemas.microsoft.com/office/drawing/2014/main" id="{D36B0AEB-8B57-6BFD-0B69-C31238716CA1}"/>
              </a:ext>
            </a:extLst>
          </p:cNvPr>
          <p:cNvSpPr/>
          <p:nvPr/>
        </p:nvSpPr>
        <p:spPr>
          <a:xfrm rot="18696891" flipH="1">
            <a:off x="10473845" y="999181"/>
            <a:ext cx="1071814" cy="107181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17470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3F17F64-7FD8-CCD4-C5B7-2730C5E7F737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Defence Strategies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4C29A889-1EFB-8A33-5861-9AB038BE021C}"/>
              </a:ext>
            </a:extLst>
          </p:cNvPr>
          <p:cNvSpPr/>
          <p:nvPr/>
        </p:nvSpPr>
        <p:spPr>
          <a:xfrm rot="9755937" flipH="1">
            <a:off x="1113043" y="920629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271D80C4-189C-8687-9F85-71CCE3FE776E}"/>
              </a:ext>
            </a:extLst>
          </p:cNvPr>
          <p:cNvSpPr/>
          <p:nvPr/>
        </p:nvSpPr>
        <p:spPr>
          <a:xfrm rot="2730025" flipH="1">
            <a:off x="11003467" y="6017221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96F791-191D-CBE3-F9FB-7A9668E89ECF}"/>
              </a:ext>
            </a:extLst>
          </p:cNvPr>
          <p:cNvGrpSpPr/>
          <p:nvPr/>
        </p:nvGrpSpPr>
        <p:grpSpPr>
          <a:xfrm>
            <a:off x="1353307" y="2077932"/>
            <a:ext cx="3027753" cy="636369"/>
            <a:chOff x="3144701" y="4120385"/>
            <a:chExt cx="3707497" cy="18245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1EB29EA-C109-3319-7531-51D73EA1EA91}"/>
                </a:ext>
              </a:extLst>
            </p:cNvPr>
            <p:cNvSpPr/>
            <p:nvPr/>
          </p:nvSpPr>
          <p:spPr>
            <a:xfrm>
              <a:off x="3144701" y="4120385"/>
              <a:ext cx="3546803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3ED55E-647E-B260-1BF9-454486B3ACCF}"/>
                </a:ext>
              </a:extLst>
            </p:cNvPr>
            <p:cNvSpPr txBox="1"/>
            <p:nvPr/>
          </p:nvSpPr>
          <p:spPr>
            <a:xfrm>
              <a:off x="3305395" y="4229920"/>
              <a:ext cx="3546803" cy="42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Adversarial Training (AT)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A2E700-C5A9-CFE6-FB8C-06EF7586275D}"/>
              </a:ext>
            </a:extLst>
          </p:cNvPr>
          <p:cNvGrpSpPr/>
          <p:nvPr/>
        </p:nvGrpSpPr>
        <p:grpSpPr>
          <a:xfrm>
            <a:off x="1343276" y="2937743"/>
            <a:ext cx="3940764" cy="636369"/>
            <a:chOff x="3144700" y="4120385"/>
            <a:chExt cx="4825483" cy="182458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CD6C2-C662-BF9E-508E-E256731B5679}"/>
                </a:ext>
              </a:extLst>
            </p:cNvPr>
            <p:cNvSpPr/>
            <p:nvPr/>
          </p:nvSpPr>
          <p:spPr>
            <a:xfrm>
              <a:off x="3144700" y="4120385"/>
              <a:ext cx="4825482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35AD74-5747-1891-A29D-7BB3F7FFE4AB}"/>
                </a:ext>
              </a:extLst>
            </p:cNvPr>
            <p:cNvSpPr txBox="1"/>
            <p:nvPr/>
          </p:nvSpPr>
          <p:spPr>
            <a:xfrm>
              <a:off x="3305395" y="4229920"/>
              <a:ext cx="4664788" cy="122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Histogram Gradient Descent (HGD)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E88BFB-156A-6725-9A2B-D4774598B229}"/>
              </a:ext>
            </a:extLst>
          </p:cNvPr>
          <p:cNvGrpSpPr/>
          <p:nvPr/>
        </p:nvGrpSpPr>
        <p:grpSpPr>
          <a:xfrm>
            <a:off x="1353457" y="3806138"/>
            <a:ext cx="3297673" cy="636369"/>
            <a:chOff x="3144700" y="4120385"/>
            <a:chExt cx="4038015" cy="182458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1CFBD00-1BB6-90DE-3DC8-E1359172DB51}"/>
                </a:ext>
              </a:extLst>
            </p:cNvPr>
            <p:cNvSpPr/>
            <p:nvPr/>
          </p:nvSpPr>
          <p:spPr>
            <a:xfrm>
              <a:off x="3144700" y="4120385"/>
              <a:ext cx="4038015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FD98B8-76F4-8FDA-74F3-A4ADB093355B}"/>
                </a:ext>
              </a:extLst>
            </p:cNvPr>
            <p:cNvSpPr txBox="1"/>
            <p:nvPr/>
          </p:nvSpPr>
          <p:spPr>
            <a:xfrm>
              <a:off x="3292929" y="4355161"/>
              <a:ext cx="3889786" cy="1223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Randomized Smoothing (RS)</a:t>
              </a:r>
            </a:p>
          </p:txBody>
        </p: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7F24F76F-E8CA-C0FB-B5CB-91D2CF185D29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Illustration of the adversarial training process. | Download Scientific  Diagram">
            <a:extLst>
              <a:ext uri="{FF2B5EF4-FFF2-40B4-BE49-F238E27FC236}">
                <a16:creationId xmlns:a16="http://schemas.microsoft.com/office/drawing/2014/main" id="{24E9694B-79E0-4704-BC08-92C5C882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14" y="1988209"/>
            <a:ext cx="6129411" cy="323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7DB34D4-4740-AA04-DF4A-0FC7408AA0FA}"/>
              </a:ext>
            </a:extLst>
          </p:cNvPr>
          <p:cNvGrpSpPr/>
          <p:nvPr/>
        </p:nvGrpSpPr>
        <p:grpSpPr>
          <a:xfrm>
            <a:off x="1343277" y="4657365"/>
            <a:ext cx="3861769" cy="922976"/>
            <a:chOff x="3144701" y="4120385"/>
            <a:chExt cx="4728753" cy="264634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2F249793-E44E-BA37-DC34-2B1E6A790B61}"/>
                </a:ext>
              </a:extLst>
            </p:cNvPr>
            <p:cNvSpPr/>
            <p:nvPr/>
          </p:nvSpPr>
          <p:spPr>
            <a:xfrm>
              <a:off x="3144701" y="4120385"/>
              <a:ext cx="4728753" cy="2646342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767C9F-466F-2524-27DA-30ABA1329982}"/>
                </a:ext>
              </a:extLst>
            </p:cNvPr>
            <p:cNvSpPr txBox="1"/>
            <p:nvPr/>
          </p:nvSpPr>
          <p:spPr>
            <a:xfrm>
              <a:off x="3305395" y="4229920"/>
              <a:ext cx="4568059" cy="2282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Randomized Noise Reduction and </a:t>
              </a:r>
            </a:p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Preprocessing (NRP)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4542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B8562-DDAA-9658-B37D-E49799B3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D4D2E24-9F28-3A25-2D40-202100F480A2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References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8A58AD9D-90A7-8A46-4E12-C4BE3C1228DB}"/>
              </a:ext>
            </a:extLst>
          </p:cNvPr>
          <p:cNvSpPr/>
          <p:nvPr/>
        </p:nvSpPr>
        <p:spPr>
          <a:xfrm rot="9755937" flipH="1">
            <a:off x="577015" y="572500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7D9728B0-0CFA-61EF-53A9-67F4C04DA86E}"/>
              </a:ext>
            </a:extLst>
          </p:cNvPr>
          <p:cNvSpPr/>
          <p:nvPr/>
        </p:nvSpPr>
        <p:spPr>
          <a:xfrm rot="2730025" flipH="1">
            <a:off x="10842694" y="5806206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1BB5B9-4582-B4F1-4B72-8CDF6B8B8909}"/>
              </a:ext>
            </a:extLst>
          </p:cNvPr>
          <p:cNvSpPr txBox="1"/>
          <p:nvPr/>
        </p:nvSpPr>
        <p:spPr>
          <a:xfrm>
            <a:off x="1247466" y="1223418"/>
            <a:ext cx="9762279" cy="3726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algn="just"/>
            <a:r>
              <a:rPr lang="en-US" sz="1800">
                <a:solidFill>
                  <a:schemeClr val="tx1"/>
                </a:solidFill>
              </a:rPr>
              <a:t>[1]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Zhilu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Zhang, Xi Yang, and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Kaizhu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Huang, "Attacking Sequential Learning Models with Style Transfer Based Adversarial Examples,"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Journal of Physics: Conference Series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vol. 1880, 2021.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doi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: 10.1088/1742-6596/1880/1/012021.</a:t>
            </a: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[2]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Qiuling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Xu,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Guanhong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Tao,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Siyuan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Cheng, and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Xiangyu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Zhang, "Towards Feature Space Adversarial Attack by Style Perturbation," in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Proceedings of the AAAI Conference on Artificial Intelligence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vol. 35, no. 10, pp. 10523-10530, May 2021. Available: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https://arxiv.org/abs/2004.12385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[3]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Zhilu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Zhang, Xi Yang, and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Kaizhu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 Huang, "Improving the Transferability of Adversarial Examples with Arbitrary Style Transfer,"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Journal of Physics: Conference Series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vol. 1880, 2021. Available: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https://iopscience.iop.org/article/10.1088/1742-6596/1880/1/012021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4436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89DF5-48BA-ED2F-730D-06211B4C4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5E6DCAC-008A-0D4C-B4F0-D89DD1C16E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05E032-71F2-0FCF-3DC2-3695ACBE87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4045B2F3-3479-1A4B-1225-D2328F44BB37}"/>
              </a:ext>
            </a:extLst>
          </p:cNvPr>
          <p:cNvSpPr/>
          <p:nvPr/>
        </p:nvSpPr>
        <p:spPr>
          <a:xfrm rot="20589211" flipH="1">
            <a:off x="6408867" y="-642825"/>
            <a:ext cx="6359498" cy="6034238"/>
          </a:xfrm>
          <a:custGeom>
            <a:avLst/>
            <a:gdLst>
              <a:gd name="connsiteX0" fmla="*/ 4951073 w 6359498"/>
              <a:gd name="connsiteY0" fmla="*/ 0 h 6034238"/>
              <a:gd name="connsiteX1" fmla="*/ 0 w 6359498"/>
              <a:gd name="connsiteY1" fmla="*/ 1499201 h 6034238"/>
              <a:gd name="connsiteX2" fmla="*/ 1206157 w 6359498"/>
              <a:gd name="connsiteY2" fmla="*/ 5482504 h 6034238"/>
              <a:gd name="connsiteX3" fmla="*/ 1454410 w 6359498"/>
              <a:gd name="connsiteY3" fmla="*/ 5633321 h 6034238"/>
              <a:gd name="connsiteX4" fmla="*/ 3037752 w 6359498"/>
              <a:gd name="connsiteY4" fmla="*/ 6034238 h 6034238"/>
              <a:gd name="connsiteX5" fmla="*/ 6359498 w 6359498"/>
              <a:gd name="connsiteY5" fmla="*/ 2712492 h 6034238"/>
              <a:gd name="connsiteX6" fmla="*/ 5150691 w 6359498"/>
              <a:gd name="connsiteY6" fmla="*/ 149271 h 60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9498" h="6034238">
                <a:moveTo>
                  <a:pt x="4951073" y="0"/>
                </a:moveTo>
                <a:lnTo>
                  <a:pt x="0" y="1499201"/>
                </a:lnTo>
                <a:lnTo>
                  <a:pt x="1206157" y="5482504"/>
                </a:lnTo>
                <a:lnTo>
                  <a:pt x="1454410" y="5633321"/>
                </a:lnTo>
                <a:cubicBezTo>
                  <a:pt x="1925080" y="5889004"/>
                  <a:pt x="2464456" y="6034238"/>
                  <a:pt x="3037752" y="6034238"/>
                </a:cubicBezTo>
                <a:cubicBezTo>
                  <a:pt x="4872302" y="6034238"/>
                  <a:pt x="6359498" y="4547042"/>
                  <a:pt x="6359498" y="2712492"/>
                </a:cubicBezTo>
                <a:cubicBezTo>
                  <a:pt x="6359498" y="1680558"/>
                  <a:pt x="5888940" y="758528"/>
                  <a:pt x="5150691" y="14927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58A894AB-A27D-5FFB-D007-0C6A2B7238AE}"/>
              </a:ext>
            </a:extLst>
          </p:cNvPr>
          <p:cNvSpPr/>
          <p:nvPr/>
        </p:nvSpPr>
        <p:spPr>
          <a:xfrm>
            <a:off x="1" y="749993"/>
            <a:ext cx="12467491" cy="2995529"/>
          </a:xfrm>
          <a:custGeom>
            <a:avLst/>
            <a:gdLst>
              <a:gd name="connsiteX0" fmla="*/ 0 w 9944101"/>
              <a:gd name="connsiteY0" fmla="*/ 0 h 3440096"/>
              <a:gd name="connsiteX1" fmla="*/ 9750183 w 9944101"/>
              <a:gd name="connsiteY1" fmla="*/ 0 h 3440096"/>
              <a:gd name="connsiteX2" fmla="*/ 9944101 w 9944101"/>
              <a:gd name="connsiteY2" fmla="*/ 193918 h 3440096"/>
              <a:gd name="connsiteX3" fmla="*/ 9944101 w 9944101"/>
              <a:gd name="connsiteY3" fmla="*/ 3246178 h 3440096"/>
              <a:gd name="connsiteX4" fmla="*/ 9750183 w 9944101"/>
              <a:gd name="connsiteY4" fmla="*/ 3440096 h 3440096"/>
              <a:gd name="connsiteX5" fmla="*/ 0 w 9944101"/>
              <a:gd name="connsiteY5" fmla="*/ 3440096 h 34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4101" h="3440096">
                <a:moveTo>
                  <a:pt x="0" y="0"/>
                </a:moveTo>
                <a:lnTo>
                  <a:pt x="9750183" y="0"/>
                </a:lnTo>
                <a:cubicBezTo>
                  <a:pt x="9857281" y="0"/>
                  <a:pt x="9944101" y="86820"/>
                  <a:pt x="9944101" y="193918"/>
                </a:cubicBezTo>
                <a:lnTo>
                  <a:pt x="9944101" y="3246178"/>
                </a:lnTo>
                <a:cubicBezTo>
                  <a:pt x="9944101" y="3353276"/>
                  <a:pt x="9857281" y="3440096"/>
                  <a:pt x="9750183" y="3440096"/>
                </a:cubicBezTo>
                <a:lnTo>
                  <a:pt x="0" y="34400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B575-8E45-4373-2D26-725D0D414A15}"/>
              </a:ext>
            </a:extLst>
          </p:cNvPr>
          <p:cNvSpPr txBox="1"/>
          <p:nvPr/>
        </p:nvSpPr>
        <p:spPr>
          <a:xfrm>
            <a:off x="3546494" y="1234246"/>
            <a:ext cx="4823629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/>
              </a:rPr>
              <a:t>IT21155802</a:t>
            </a:r>
          </a:p>
          <a:p>
            <a:pPr algn="ctr"/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/>
              </a:rPr>
              <a:t>D.S.C. Wijesuriya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A80858-D86C-0D4A-96E5-752A06D9C18D}"/>
              </a:ext>
            </a:extLst>
          </p:cNvPr>
          <p:cNvSpPr txBox="1"/>
          <p:nvPr/>
        </p:nvSpPr>
        <p:spPr>
          <a:xfrm>
            <a:off x="3663668" y="2728242"/>
            <a:ext cx="499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 Security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2CED026-D82B-1818-B616-25F4436B8BD6}"/>
              </a:ext>
            </a:extLst>
          </p:cNvPr>
          <p:cNvSpPr/>
          <p:nvPr/>
        </p:nvSpPr>
        <p:spPr>
          <a:xfrm>
            <a:off x="4601038" y="3187922"/>
            <a:ext cx="2989924" cy="2995529"/>
          </a:xfrm>
          <a:prstGeom prst="roundRect">
            <a:avLst>
              <a:gd name="adj" fmla="val 1105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63500" dir="5400000" sx="99000" sy="99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9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816AB-3DA7-068C-5FC0-4742511A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87DD3FC2-E7FA-B63B-F889-B62C7A23CAD6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282263-5BE5-7D79-2611-6F26AC0BB540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4F525C6E-BB87-414A-4330-85E5EDD52D9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6144D64-79CE-4AB1-D420-A4FEBE08F1D9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C216883-8E4E-92CB-6F41-3596B5C2FD21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075BA20-C161-BAC1-FCDD-A071CEC713C6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4E796FD-E70E-01D7-9EC4-8EB078FE72B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92EB1A8-2905-F8B1-5D48-FEF4A9EFFAB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7BC20925-29E6-2AA4-19BF-C8381BBA8C07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C9726C0-199F-176F-1C2C-38ACE351046A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BA972FD-D475-8A38-92F6-41B5F0B38ECF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62F3D7B-549E-06A6-27F5-4077ECAA285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209700B-F2F3-9BF1-BBDC-83B58C75DBC9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3782648-BE04-5435-45A2-B1ED73D6E69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8983C4-E3F6-8E98-820C-0A46588B51A3}"/>
              </a:ext>
            </a:extLst>
          </p:cNvPr>
          <p:cNvGrpSpPr/>
          <p:nvPr/>
        </p:nvGrpSpPr>
        <p:grpSpPr>
          <a:xfrm>
            <a:off x="1174978" y="2331618"/>
            <a:ext cx="4645531" cy="1044632"/>
            <a:chOff x="650452" y="1955493"/>
            <a:chExt cx="2696603" cy="14928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A6F6A03-44B6-83B7-DC36-605E054262D2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AB77D7-BD8A-CA2F-89FD-06ABF3A24D8E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CF2F66-6277-CFF8-6790-875A93F7E7AE}"/>
                </a:ext>
              </a:extLst>
            </p:cNvPr>
            <p:cNvSpPr txBox="1"/>
            <p:nvPr/>
          </p:nvSpPr>
          <p:spPr>
            <a:xfrm>
              <a:off x="11323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Introduction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862538-3D79-49F8-8480-DD0BB6A2B3DD}"/>
              </a:ext>
            </a:extLst>
          </p:cNvPr>
          <p:cNvSpPr txBox="1"/>
          <p:nvPr/>
        </p:nvSpPr>
        <p:spPr>
          <a:xfrm>
            <a:off x="1064857" y="826747"/>
            <a:ext cx="10110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Assessing CNN Resilience to </a:t>
            </a:r>
            <a:r>
              <a:rPr lang="en-GB" sz="3600" b="1">
                <a:solidFill>
                  <a:srgbClr val="8696FE"/>
                </a:solidFill>
                <a:latin typeface="Outfit Medium" pitchFamily="2" charset="0"/>
              </a:rPr>
              <a:t>Penalizing Gradient Norm (PGN) </a:t>
            </a:r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Adversarial Attack</a:t>
            </a:r>
            <a:endParaRPr lang="en-ID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E86DB-E01E-D46D-50BC-AC56775EAE5F}"/>
              </a:ext>
            </a:extLst>
          </p:cNvPr>
          <p:cNvGrpSpPr/>
          <p:nvPr/>
        </p:nvGrpSpPr>
        <p:grpSpPr>
          <a:xfrm>
            <a:off x="6184325" y="2331618"/>
            <a:ext cx="4709227" cy="1044632"/>
            <a:chOff x="557336" y="1955493"/>
            <a:chExt cx="2733576" cy="14928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AF09971-EED7-BEB6-FDBB-01EF959C005D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F0BBFC-F214-436E-177C-8317C3A1540D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2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82B1F-1D37-7E1F-D9E9-F3E3564F533C}"/>
                </a:ext>
              </a:extLst>
            </p:cNvPr>
            <p:cNvSpPr txBox="1"/>
            <p:nvPr/>
          </p:nvSpPr>
          <p:spPr>
            <a:xfrm>
              <a:off x="1086424" y="2294443"/>
              <a:ext cx="1969786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Research Problem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F5C269-6410-6D3A-5303-808EF28FDC25}"/>
              </a:ext>
            </a:extLst>
          </p:cNvPr>
          <p:cNvGrpSpPr/>
          <p:nvPr/>
        </p:nvGrpSpPr>
        <p:grpSpPr>
          <a:xfrm>
            <a:off x="1174978" y="3613431"/>
            <a:ext cx="4645531" cy="1044632"/>
            <a:chOff x="650452" y="1955493"/>
            <a:chExt cx="2696603" cy="149286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172CD2D-5F17-ADDE-19EF-FC700BA897A8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0C2ABF1-8E75-8E96-3425-1F726245E34C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3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DEA78C-008A-5E6B-9729-2F6E1B8A26F0}"/>
                </a:ext>
              </a:extLst>
            </p:cNvPr>
            <p:cNvSpPr txBox="1"/>
            <p:nvPr/>
          </p:nvSpPr>
          <p:spPr>
            <a:xfrm>
              <a:off x="11272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Objectives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F1BD782-AA43-989E-9C2E-3625F3357215}"/>
              </a:ext>
            </a:extLst>
          </p:cNvPr>
          <p:cNvGrpSpPr/>
          <p:nvPr/>
        </p:nvGrpSpPr>
        <p:grpSpPr>
          <a:xfrm>
            <a:off x="6184325" y="3613431"/>
            <a:ext cx="4709226" cy="1044632"/>
            <a:chOff x="557336" y="1955493"/>
            <a:chExt cx="2733576" cy="149286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9E134521-F489-FBB2-50D9-81B019BDA93E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F4C57C-FCAA-20FC-E0AC-F2C92A9DF337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4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93BC009-1F20-3BB2-9080-3054BDFEB0AC}"/>
                </a:ext>
              </a:extLst>
            </p:cNvPr>
            <p:cNvSpPr txBox="1"/>
            <p:nvPr/>
          </p:nvSpPr>
          <p:spPr>
            <a:xfrm>
              <a:off x="1101726" y="2294443"/>
              <a:ext cx="210249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Literature Review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8CD20FB-3720-B636-07E4-D348D5BF6725}"/>
              </a:ext>
            </a:extLst>
          </p:cNvPr>
          <p:cNvGrpSpPr/>
          <p:nvPr/>
        </p:nvGrpSpPr>
        <p:grpSpPr>
          <a:xfrm>
            <a:off x="1174978" y="4884381"/>
            <a:ext cx="4645531" cy="1044632"/>
            <a:chOff x="557337" y="1955493"/>
            <a:chExt cx="2696603" cy="14928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DBA98537-4D7D-F2D5-A527-C2B477D746D9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256778D-A0CC-0890-F80D-442D48616F25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13BC015-7329-033C-09BE-0474195A97C3}"/>
                </a:ext>
              </a:extLst>
            </p:cNvPr>
            <p:cNvSpPr txBox="1"/>
            <p:nvPr/>
          </p:nvSpPr>
          <p:spPr>
            <a:xfrm>
              <a:off x="1076210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Methodology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30EC22-D69C-8737-8645-4FB5131826BA}"/>
              </a:ext>
            </a:extLst>
          </p:cNvPr>
          <p:cNvGrpSpPr/>
          <p:nvPr/>
        </p:nvGrpSpPr>
        <p:grpSpPr>
          <a:xfrm>
            <a:off x="6184325" y="4884381"/>
            <a:ext cx="4645531" cy="1044632"/>
            <a:chOff x="557337" y="1955493"/>
            <a:chExt cx="2696603" cy="149286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E2009A61-7AC0-5F77-499B-FA5437ED81D6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B3E5305-4313-12D2-481D-7FCE2073427A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ECA062-E75E-7C69-6350-CE050E4B3810}"/>
                </a:ext>
              </a:extLst>
            </p:cNvPr>
            <p:cNvSpPr txBox="1"/>
            <p:nvPr/>
          </p:nvSpPr>
          <p:spPr>
            <a:xfrm>
              <a:off x="1101726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Current Progress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7173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34A3A-4877-F23F-596C-1DD040809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60106F58-6B9A-3C67-EB11-D2E8AC991AE4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AE2E5D9-499E-EE53-AEA2-4705F1785AE3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CCAA50A0-5E25-1AD7-2068-075EA81CA354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BC947EA-3BD4-8F3E-A02F-9411016D51D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844EA53-00B9-4FC7-6845-8470353D408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28F2151-8A03-9497-7861-03AE5411FB3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301A8FCE-8CC7-DE8C-59EB-1ECBEF4F1F9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7C67528-4CD4-0B6C-3683-43A78ED5B09F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0B0FA583-5A57-4D2F-4895-296CCAB3456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97C3A00-F4CD-95AD-2879-BFCDF5941D2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085CABF-4720-2EA7-A69D-91BB94B30A2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C554896-6E33-7974-028B-7BF089D5374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7F9B397-6582-55D7-1FC7-D6493296F32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2AE0504-5295-8321-E91B-96E8C21335CF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A1419B-D312-E5D6-3532-396783F77303}"/>
              </a:ext>
            </a:extLst>
          </p:cNvPr>
          <p:cNvGrpSpPr/>
          <p:nvPr/>
        </p:nvGrpSpPr>
        <p:grpSpPr>
          <a:xfrm>
            <a:off x="1134586" y="1761066"/>
            <a:ext cx="9266714" cy="1949086"/>
            <a:chOff x="3144907" y="4058739"/>
            <a:chExt cx="9266714" cy="19490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167A4D4-D289-4D6D-22A8-2B10C3C5C999}"/>
                </a:ext>
              </a:extLst>
            </p:cNvPr>
            <p:cNvSpPr/>
            <p:nvPr/>
          </p:nvSpPr>
          <p:spPr>
            <a:xfrm>
              <a:off x="3144907" y="4058739"/>
              <a:ext cx="9266714" cy="1949086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6649AD7-D4E9-9CE2-98D4-3550A2F73832}"/>
                </a:ext>
              </a:extLst>
            </p:cNvPr>
            <p:cNvGrpSpPr/>
            <p:nvPr/>
          </p:nvGrpSpPr>
          <p:grpSpPr>
            <a:xfrm>
              <a:off x="3322781" y="4267609"/>
              <a:ext cx="9088840" cy="1565557"/>
              <a:chOff x="4728459" y="4469557"/>
              <a:chExt cx="9088840" cy="1565557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221C3E-06DD-C033-A80A-9CC9EBCCCCD1}"/>
                  </a:ext>
                </a:extLst>
              </p:cNvPr>
              <p:cNvSpPr txBox="1"/>
              <p:nvPr/>
            </p:nvSpPr>
            <p:spPr>
              <a:xfrm>
                <a:off x="4728459" y="4469557"/>
                <a:ext cx="2969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is </a:t>
                </a:r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PGN</a:t>
                </a:r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Attack?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3D4BD-9302-BCFB-37BC-DF6D7A0EC337}"/>
                  </a:ext>
                </a:extLst>
              </p:cNvPr>
              <p:cNvSpPr txBox="1"/>
              <p:nvPr/>
            </p:nvSpPr>
            <p:spPr>
              <a:xfrm>
                <a:off x="4728459" y="4869667"/>
                <a:ext cx="9088840" cy="1165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Penalizing Gradient Norm (PGN) attack is a type of adversarial attack that increases the sensitivity of neural network models to small perturbations in the input data.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E86972-A21C-68CB-C4FB-0FFC7907D42E}"/>
              </a:ext>
            </a:extLst>
          </p:cNvPr>
          <p:cNvSpPr txBox="1"/>
          <p:nvPr/>
        </p:nvSpPr>
        <p:spPr>
          <a:xfrm>
            <a:off x="1134586" y="904838"/>
            <a:ext cx="5115767" cy="78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Introduction</a:t>
            </a:r>
          </a:p>
        </p:txBody>
      </p:sp>
      <p:pic>
        <p:nvPicPr>
          <p:cNvPr id="3" name="Picture 2" descr="loss surface map">
            <a:extLst>
              <a:ext uri="{FF2B5EF4-FFF2-40B4-BE49-F238E27FC236}">
                <a16:creationId xmlns:a16="http://schemas.microsoft.com/office/drawing/2014/main" id="{C7B1A1A7-6078-DE26-A534-6AB529DF4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09" y="3919022"/>
            <a:ext cx="7529782" cy="22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58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1">
            <a:extLst>
              <a:ext uri="{FF2B5EF4-FFF2-40B4-BE49-F238E27FC236}">
                <a16:creationId xmlns:a16="http://schemas.microsoft.com/office/drawing/2014/main" id="{486E54BB-3A45-CB97-B7E0-15EC4C4E35D0}"/>
              </a:ext>
            </a:extLst>
          </p:cNvPr>
          <p:cNvSpPr/>
          <p:nvPr/>
        </p:nvSpPr>
        <p:spPr>
          <a:xfrm>
            <a:off x="8237415" y="2050971"/>
            <a:ext cx="3954585" cy="4807029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5BC2-DC2E-E8A1-C3F6-C5544519E9E7}"/>
              </a:ext>
            </a:extLst>
          </p:cNvPr>
          <p:cNvSpPr txBox="1"/>
          <p:nvPr/>
        </p:nvSpPr>
        <p:spPr>
          <a:xfrm>
            <a:off x="680615" y="588052"/>
            <a:ext cx="54170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 b="1">
                <a:solidFill>
                  <a:schemeClr val="accent3"/>
                </a:solidFill>
                <a:latin typeface="Outfit Medium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020D7-E1E4-93E9-B13B-4A53D8AFC6DD}"/>
              </a:ext>
            </a:extLst>
          </p:cNvPr>
          <p:cNvSpPr txBox="1"/>
          <p:nvPr/>
        </p:nvSpPr>
        <p:spPr>
          <a:xfrm>
            <a:off x="426615" y="1422094"/>
            <a:ext cx="7536972" cy="26845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Lack of comprehensive evaluation of how Penalizing Gradient Norm (PGN) Attacks impact CNN-based medical imaging systems.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Existing defense mechanisms have not been thoroughly tested for their effectiveness Penalizing Gradient Norm (PGN) attacks and model architectures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with medical imaging</a:t>
            </a:r>
            <a:r>
              <a:rPr lang="id-ID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id-ID" dirty="0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F3D5127F-7966-67B6-1208-53FE1C2F5592}"/>
              </a:ext>
            </a:extLst>
          </p:cNvPr>
          <p:cNvSpPr/>
          <p:nvPr/>
        </p:nvSpPr>
        <p:spPr>
          <a:xfrm rot="8485800">
            <a:off x="4296773" y="4716020"/>
            <a:ext cx="490322" cy="49032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92E3DD5-01A6-011D-4B74-E50A0ECF64D9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A5362620-9726-BA1C-73C0-EDA95D4E5F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5C81C5-BDB6-8F4F-A5FF-EC7E60B4651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7807E37-6485-A00C-5868-A05E88D0E99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A678627-4FB7-9EA5-6396-E851B52BCA6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74F043E-D49A-FB61-4094-9C4347D9253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C415427-9124-BB5C-9E09-8CCE8345302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8" name="Graphic 11">
              <a:extLst>
                <a:ext uri="{FF2B5EF4-FFF2-40B4-BE49-F238E27FC236}">
                  <a16:creationId xmlns:a16="http://schemas.microsoft.com/office/drawing/2014/main" id="{FCE900AE-2FD6-E72F-7E7B-6E47BB83CBA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5618BB-173F-E05D-176A-0CE9950931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5C9BEA1-EEE5-E777-970D-B09E2B4644B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FE4C1F-9767-3967-D0D3-766C27395F4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78AA68-6E41-35E7-EE94-1A10F7AD8FF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BAE371F-E301-68DD-45C6-7D9121A4512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4814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4340C-7F81-8D53-DA99-380BAA88E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474C6A-CEFF-2B1D-16C0-2047646F6DF7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3" name="Graphic 11">
              <a:extLst>
                <a:ext uri="{FF2B5EF4-FFF2-40B4-BE49-F238E27FC236}">
                  <a16:creationId xmlns:a16="http://schemas.microsoft.com/office/drawing/2014/main" id="{EA5C07B5-C049-A944-B992-86535E430B47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256E829-E35D-6CAC-79D8-71379560339A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5A1808F-F12B-6912-4A23-BA74CCC5F1E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C5216F3-1C3D-F0AF-A3F9-C87FB3AD709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E47BB22-17AD-A840-90D3-24F372E9A46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ECE533C-83C2-D784-2571-130FFF63B2E4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A1067A8F-496F-87D9-7CA2-E89DD759FC07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73559B9-CD0F-7327-9D26-D561787A66F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0374980-6D57-27DE-49C3-25CC624C9AF4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EEF72AD-40AC-7102-5BC1-EA77762D9BA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94AE12F-343E-FFBE-84B5-A13AE9CE42F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B094B0A-6675-0912-8381-B02F4AA7F31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7083EBED-D30E-D792-EDE1-99A4F5010698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D9CF9-BE60-7466-8F68-5EBA167D60FF}"/>
              </a:ext>
            </a:extLst>
          </p:cNvPr>
          <p:cNvSpPr txBox="1"/>
          <p:nvPr/>
        </p:nvSpPr>
        <p:spPr>
          <a:xfrm>
            <a:off x="1011567" y="1104504"/>
            <a:ext cx="463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Research Problem</a:t>
            </a:r>
          </a:p>
        </p:txBody>
      </p:sp>
      <p:sp>
        <p:nvSpPr>
          <p:cNvPr id="38" name="Google Shape;544;p14">
            <a:extLst>
              <a:ext uri="{FF2B5EF4-FFF2-40B4-BE49-F238E27FC236}">
                <a16:creationId xmlns:a16="http://schemas.microsoft.com/office/drawing/2014/main" id="{08C040CB-7BAE-BF26-9359-FDE1E792F152}"/>
              </a:ext>
            </a:extLst>
          </p:cNvPr>
          <p:cNvSpPr/>
          <p:nvPr/>
        </p:nvSpPr>
        <p:spPr>
          <a:xfrm rot="1526682">
            <a:off x="1728195" y="401764"/>
            <a:ext cx="562004" cy="56200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0C9547FD-F940-1EDE-33AE-953BEF709557}"/>
              </a:ext>
            </a:extLst>
          </p:cNvPr>
          <p:cNvSpPr/>
          <p:nvPr/>
        </p:nvSpPr>
        <p:spPr>
          <a:xfrm rot="1526682">
            <a:off x="7733109" y="1487115"/>
            <a:ext cx="263530" cy="2635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E6696A-DB0B-EBB6-ADE3-779319266AD8}"/>
              </a:ext>
            </a:extLst>
          </p:cNvPr>
          <p:cNvGrpSpPr/>
          <p:nvPr/>
        </p:nvGrpSpPr>
        <p:grpSpPr>
          <a:xfrm>
            <a:off x="1055283" y="2079197"/>
            <a:ext cx="5585074" cy="1824587"/>
            <a:chOff x="3144701" y="4120385"/>
            <a:chExt cx="3774320" cy="18245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B13A658-0AF8-DD45-3ED3-BA38A9F260EC}"/>
                </a:ext>
              </a:extLst>
            </p:cNvPr>
            <p:cNvSpPr/>
            <p:nvPr/>
          </p:nvSpPr>
          <p:spPr>
            <a:xfrm>
              <a:off x="3144701" y="4120385"/>
              <a:ext cx="3774320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7FAC4-2B2D-53EB-57B8-5D2A81B5D5C4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53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effective are existing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in enhancing the robustness of CNN model used for chest X-ray classification PGN adversarial attacks?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0F03392-5A47-95C6-C11E-215CCB773CFA}"/>
              </a:ext>
            </a:extLst>
          </p:cNvPr>
          <p:cNvGrpSpPr/>
          <p:nvPr/>
        </p:nvGrpSpPr>
        <p:grpSpPr>
          <a:xfrm>
            <a:off x="1063469" y="4094481"/>
            <a:ext cx="5585074" cy="1394710"/>
            <a:chOff x="3144701" y="4120386"/>
            <a:chExt cx="3774320" cy="13947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0F66D80-3704-7C92-4A8E-393AEF006A8F}"/>
                </a:ext>
              </a:extLst>
            </p:cNvPr>
            <p:cNvSpPr/>
            <p:nvPr/>
          </p:nvSpPr>
          <p:spPr>
            <a:xfrm>
              <a:off x="3144701" y="4120386"/>
              <a:ext cx="3774320" cy="139471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AB2C762-3EBF-2031-BD4B-77B5EFEF68A2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1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can these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be tested and validated to ensure reliable and secure medical diagnostics?</a:t>
              </a:r>
            </a:p>
          </p:txBody>
        </p:sp>
      </p:grpSp>
      <p:pic>
        <p:nvPicPr>
          <p:cNvPr id="15" name="Picture 14" descr="A person with question mark above his head&#10;&#10;Description automatically generated">
            <a:extLst>
              <a:ext uri="{FF2B5EF4-FFF2-40B4-BE49-F238E27FC236}">
                <a16:creationId xmlns:a16="http://schemas.microsoft.com/office/drawing/2014/main" id="{78F6B0DA-7505-698E-E516-454053C2B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48" y="861848"/>
            <a:ext cx="4398030" cy="599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52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FAA9A-9A43-F003-B47E-3B246501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C1EB23A2-FBA7-108C-D8C9-F7BD2002B046}"/>
              </a:ext>
            </a:extLst>
          </p:cNvPr>
          <p:cNvSpPr/>
          <p:nvPr/>
        </p:nvSpPr>
        <p:spPr>
          <a:xfrm rot="13333313">
            <a:off x="10147658" y="4789314"/>
            <a:ext cx="1270984" cy="127098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4AC1731-4E79-8856-2294-CA688B713ABC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98" name="Graphic 11">
              <a:extLst>
                <a:ext uri="{FF2B5EF4-FFF2-40B4-BE49-F238E27FC236}">
                  <a16:creationId xmlns:a16="http://schemas.microsoft.com/office/drawing/2014/main" id="{18282064-61C0-96EB-E5D7-30449CF2CE74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41AB402-52EF-BBE4-58D0-E76BEB8921A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0EBC1D8-4961-3FAC-701F-9EFB12B33E0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7319BF5-1CF0-DED4-9D03-A6F64B9620E5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6642FB7-2B14-F69F-56C7-723EECF60027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702C6B72-E8B8-6DAF-246A-224E9F3EBDC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99" name="Graphic 11">
              <a:extLst>
                <a:ext uri="{FF2B5EF4-FFF2-40B4-BE49-F238E27FC236}">
                  <a16:creationId xmlns:a16="http://schemas.microsoft.com/office/drawing/2014/main" id="{B1C01D4D-FF91-3174-D1C3-43B7A77D1171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C602085-E3E0-6D3C-9DD9-7902793F5C66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F72C577-C5FB-90D2-B5BE-964A68D4E85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E72EFA36-6D7B-F903-2D49-070A7DA8541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4C067F9-C6F5-E512-6C21-9D700114580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4385A96-74A5-A41D-6B5F-C137AF6445FB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0" name="Google Shape;544;p14">
            <a:extLst>
              <a:ext uri="{FF2B5EF4-FFF2-40B4-BE49-F238E27FC236}">
                <a16:creationId xmlns:a16="http://schemas.microsoft.com/office/drawing/2014/main" id="{E58C48D1-F9C3-A98B-D0ED-9837BDFB035F}"/>
              </a:ext>
            </a:extLst>
          </p:cNvPr>
          <p:cNvSpPr/>
          <p:nvPr/>
        </p:nvSpPr>
        <p:spPr>
          <a:xfrm rot="3595557">
            <a:off x="4517357" y="3624946"/>
            <a:ext cx="316982" cy="31698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773EAB-E644-1DC8-5D11-119F3960F21C}"/>
              </a:ext>
            </a:extLst>
          </p:cNvPr>
          <p:cNvSpPr txBox="1"/>
          <p:nvPr/>
        </p:nvSpPr>
        <p:spPr>
          <a:xfrm>
            <a:off x="3048545" y="358339"/>
            <a:ext cx="6094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Objectives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0D0292-FA26-7203-B89F-BCC349EA72EE}"/>
              </a:ext>
            </a:extLst>
          </p:cNvPr>
          <p:cNvGrpSpPr/>
          <p:nvPr/>
        </p:nvGrpSpPr>
        <p:grpSpPr>
          <a:xfrm>
            <a:off x="992628" y="1022184"/>
            <a:ext cx="5039629" cy="1569798"/>
            <a:chOff x="1139808" y="1602282"/>
            <a:chExt cx="5039629" cy="14270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D4B0C6-1074-2F5A-A68D-D0F67FD0CDEE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427089"/>
              <a:chOff x="650452" y="1955492"/>
              <a:chExt cx="2925366" cy="203942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DD013F2-28AC-5918-C3CF-8BEAB0C88CDE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039423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48AABA-762E-7D71-ECAE-C6D66CD61818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1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781B99-45FD-D00C-9BDE-61631DF530CA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1964624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Fine-Tune CNN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F68979-E17A-5B3E-7BE6-BA332892DEC1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563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Fine-tune the CNN models to evaluate their performance under PGN attack conditions.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221DAB-B986-D83D-40D7-4B6901F05978}"/>
              </a:ext>
            </a:extLst>
          </p:cNvPr>
          <p:cNvGrpSpPr/>
          <p:nvPr/>
        </p:nvGrpSpPr>
        <p:grpSpPr>
          <a:xfrm>
            <a:off x="6260388" y="1012568"/>
            <a:ext cx="4920866" cy="1569798"/>
            <a:chOff x="1139808" y="1602282"/>
            <a:chExt cx="4920866" cy="14270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0691D9A-5819-35A4-210F-5AB4FA773573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427089"/>
              <a:chOff x="650452" y="1955492"/>
              <a:chExt cx="2856427" cy="203942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05A0444-1B76-9001-3137-58FE2E11F1F5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039423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BFC47E-0585-C578-26BC-378A534C5023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2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4DFEFE0-E809-ACF1-0744-C566D2B8E97F}"/>
                  </a:ext>
                </a:extLst>
              </p:cNvPr>
              <p:cNvSpPr txBox="1"/>
              <p:nvPr/>
            </p:nvSpPr>
            <p:spPr>
              <a:xfrm>
                <a:off x="1055791" y="2277386"/>
                <a:ext cx="1964624" cy="51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 PGN Attack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BB3C25-458C-0FE9-7B1B-39EF74B7FDB1}"/>
                </a:ext>
              </a:extLst>
            </p:cNvPr>
            <p:cNvSpPr txBox="1"/>
            <p:nvPr/>
          </p:nvSpPr>
          <p:spPr>
            <a:xfrm>
              <a:off x="1846895" y="2180978"/>
              <a:ext cx="4140457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 and apply the Penalizing Gradient Norm (PGN) attack on chest X-ray datasets using CNN model.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66F2F3C-97F3-1A3F-F19C-BF0E21717A44}"/>
              </a:ext>
            </a:extLst>
          </p:cNvPr>
          <p:cNvGrpSpPr/>
          <p:nvPr/>
        </p:nvGrpSpPr>
        <p:grpSpPr>
          <a:xfrm>
            <a:off x="992628" y="2742502"/>
            <a:ext cx="5039629" cy="1796881"/>
            <a:chOff x="1139808" y="1602282"/>
            <a:chExt cx="5039629" cy="16335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1B5326F-F8E6-DD6E-09CF-20CCFA89E913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633528"/>
              <a:chOff x="650452" y="1955492"/>
              <a:chExt cx="2925366" cy="233444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9D9B9E5E-4CFA-0A1E-4252-493B43C0427C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334440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58E31FE-0124-72D6-72CF-F8390DBFDC41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3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1ADC3D3-E850-552D-34F2-1D800360B31D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2396587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Evaluate Performance Metrics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9DBC7F-9E48-90F7-3863-94D8094020BE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Assess the impact of PGN attacks on model performance using metrics such as accuracy, precision, recall, and F1-score.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629B415-BF21-42EE-9724-05400F1B4C0C}"/>
              </a:ext>
            </a:extLst>
          </p:cNvPr>
          <p:cNvGrpSpPr/>
          <p:nvPr/>
        </p:nvGrpSpPr>
        <p:grpSpPr>
          <a:xfrm>
            <a:off x="6260388" y="2742502"/>
            <a:ext cx="4920866" cy="1796881"/>
            <a:chOff x="1139808" y="1602282"/>
            <a:chExt cx="4920866" cy="163352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A8E93F8-E1DD-2312-96EB-B85998B63A62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633528"/>
              <a:chOff x="650452" y="1955492"/>
              <a:chExt cx="2856427" cy="233444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E7653B0-9444-FA8C-8D12-2AE3726036DE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334441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3FEE67-5E7F-0C7E-5A42-2916AE0E3310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4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AD7A737-9BAD-D2A4-3D18-2079BF889FA9}"/>
                  </a:ext>
                </a:extLst>
              </p:cNvPr>
              <p:cNvSpPr txBox="1"/>
              <p:nvPr/>
            </p:nvSpPr>
            <p:spPr>
              <a:xfrm>
                <a:off x="1055791" y="2277386"/>
                <a:ext cx="1964624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Defence Strategies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54A1DA5-D2AB-15ED-5DD5-6C973EA931B5}"/>
                </a:ext>
              </a:extLst>
            </p:cNvPr>
            <p:cNvSpPr txBox="1"/>
            <p:nvPr/>
          </p:nvSpPr>
          <p:spPr>
            <a:xfrm>
              <a:off x="1846895" y="2180978"/>
              <a:ext cx="4140457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existing </a:t>
              </a:r>
              <a:r>
                <a:rPr lang="en-GB" sz="12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strategies, such as data augmentation and adversarial training, to mitigate the effects of PGN attacks on CNN models.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C8D933-8D1E-EC57-4251-662FF81BFD0A}"/>
              </a:ext>
            </a:extLst>
          </p:cNvPr>
          <p:cNvGrpSpPr/>
          <p:nvPr/>
        </p:nvGrpSpPr>
        <p:grpSpPr>
          <a:xfrm>
            <a:off x="1010746" y="4657561"/>
            <a:ext cx="5039629" cy="1633528"/>
            <a:chOff x="1139808" y="1602282"/>
            <a:chExt cx="5039629" cy="1633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7506B1E-D33A-D03A-522C-5C05427FE19B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633528"/>
              <a:chOff x="650452" y="1955492"/>
              <a:chExt cx="2925366" cy="233444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650277DF-E785-617A-522E-80789D3AD81A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334440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946B820-CF6F-E86E-34EB-17B03287BC8A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5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088ECA0-6198-80E5-8136-D652A25ACB26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2473357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Validate Defence Effectiveness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9DF1796-229C-12D5-8CBB-D97550873E76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89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Validate the effectiveness of the </a:t>
              </a:r>
              <a:r>
                <a:rPr lang="en-GB" sz="12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by comparing model performance on clean and adversarial datasets.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96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679A7-B5AB-DD3D-315F-E5ACD7386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F62CBC3F-4AD9-C218-853D-34E3D9DABCE4}"/>
              </a:ext>
            </a:extLst>
          </p:cNvPr>
          <p:cNvSpPr/>
          <p:nvPr/>
        </p:nvSpPr>
        <p:spPr>
          <a:xfrm rot="12914449">
            <a:off x="10751951" y="5555980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E9C13C-7740-26AB-6CDF-5DC02D4CD889}"/>
              </a:ext>
            </a:extLst>
          </p:cNvPr>
          <p:cNvGrpSpPr/>
          <p:nvPr/>
        </p:nvGrpSpPr>
        <p:grpSpPr>
          <a:xfrm rot="21145641" flipV="1">
            <a:off x="312846" y="30864"/>
            <a:ext cx="1793233" cy="1257501"/>
            <a:chOff x="-27980" y="5288430"/>
            <a:chExt cx="2129606" cy="1493387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3C2AB064-39C4-F86A-C89F-869B0A227F29}"/>
                </a:ext>
              </a:extLst>
            </p:cNvPr>
            <p:cNvGrpSpPr/>
            <p:nvPr/>
          </p:nvGrpSpPr>
          <p:grpSpPr>
            <a:xfrm>
              <a:off x="988183" y="5288430"/>
              <a:ext cx="1113443" cy="1072796"/>
              <a:chOff x="9132413" y="1351529"/>
              <a:chExt cx="1488674" cy="1434332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9FCB12-D002-EA04-FDEF-A5E599A6962E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BB642E-5296-DFB1-640A-A62A05EAAE41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10DF1DB-3A66-C551-AC10-38492D93F390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CC646D7-71F6-46C6-C672-59CD1E9A9F71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57EC091-6859-5C66-C4A6-A07E95C952B5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3D38EC06-6A46-DA98-1C08-6B90DB3E6E11}"/>
                </a:ext>
              </a:extLst>
            </p:cNvPr>
            <p:cNvGrpSpPr/>
            <p:nvPr/>
          </p:nvGrpSpPr>
          <p:grpSpPr>
            <a:xfrm>
              <a:off x="-27980" y="5701464"/>
              <a:ext cx="1257219" cy="1080353"/>
              <a:chOff x="7773841" y="1903760"/>
              <a:chExt cx="1680911" cy="1444439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C7F04C6-FFE3-2E37-BF51-9D22D8D3C845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3C23B2B-7351-27DD-39B4-044FA5883D8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975C0B6-4EA4-F8F0-DE54-B15DF47F6A9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17FF883-2E32-01FF-2C0E-A85DC2CA480A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CD29142-0913-DFAA-D893-729AAB23A96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A8167B-2C33-2B6D-328D-0BD110E3FE9D}"/>
              </a:ext>
            </a:extLst>
          </p:cNvPr>
          <p:cNvGrpSpPr/>
          <p:nvPr/>
        </p:nvGrpSpPr>
        <p:grpSpPr>
          <a:xfrm>
            <a:off x="238422" y="1030449"/>
            <a:ext cx="11564907" cy="1235320"/>
            <a:chOff x="3144700" y="4120386"/>
            <a:chExt cx="11623379" cy="157724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EBF28BC-6B83-7836-4911-AF6D8E2D0F0B}"/>
                </a:ext>
              </a:extLst>
            </p:cNvPr>
            <p:cNvSpPr/>
            <p:nvPr/>
          </p:nvSpPr>
          <p:spPr>
            <a:xfrm>
              <a:off x="3144700" y="4120386"/>
              <a:ext cx="11623379" cy="1577242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0" name="Google Shape;226;p4">
              <a:extLst>
                <a:ext uri="{FF2B5EF4-FFF2-40B4-BE49-F238E27FC236}">
                  <a16:creationId xmlns:a16="http://schemas.microsoft.com/office/drawing/2014/main" id="{47F7692F-F45D-842B-8035-B3DE7CB2A487}"/>
                </a:ext>
              </a:extLst>
            </p:cNvPr>
            <p:cNvSpPr/>
            <p:nvPr/>
          </p:nvSpPr>
          <p:spPr>
            <a:xfrm>
              <a:off x="3486476" y="4476508"/>
              <a:ext cx="631780" cy="8544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81370" dist="134872" dir="3720000" sx="98589" sy="98589" algn="ctr" rotWithShape="0">
                <a:srgbClr val="000000">
                  <a:alpha val="15686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solidFill>
                    <a:schemeClr val="lt1"/>
                  </a:solidFill>
                  <a:latin typeface="Arial"/>
                  <a:cs typeface="Arial"/>
                </a:rPr>
                <a:t>1</a:t>
              </a:r>
              <a:endParaRPr lang="en-US" b="1">
                <a:solidFill>
                  <a:schemeClr val="lt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A558F9-EAC7-4D94-C72B-6F53708A9F4F}"/>
                </a:ext>
              </a:extLst>
            </p:cNvPr>
            <p:cNvSpPr txBox="1"/>
            <p:nvPr/>
          </p:nvSpPr>
          <p:spPr>
            <a:xfrm>
              <a:off x="4412989" y="4596752"/>
              <a:ext cx="4790724" cy="43226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d-ID" sz="1600" b="1" err="1"/>
                <a:t>Investigate</a:t>
              </a:r>
              <a:r>
                <a:rPr lang="id-ID" sz="1600" b="1"/>
                <a:t> </a:t>
              </a:r>
              <a:r>
                <a:rPr lang="id-ID" sz="1600" b="1" err="1"/>
                <a:t>Adversarial</a:t>
              </a:r>
              <a:r>
                <a:rPr lang="id-ID" sz="1600" b="1"/>
                <a:t> </a:t>
              </a:r>
              <a:r>
                <a:rPr lang="id-ID" sz="1600" b="1" err="1"/>
                <a:t>Attacks</a:t>
              </a:r>
              <a:endParaRPr lang="en-US" err="1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4617789-02CD-A7FB-1B8B-F0E63EDF7EE3}"/>
              </a:ext>
            </a:extLst>
          </p:cNvPr>
          <p:cNvSpPr txBox="1"/>
          <p:nvPr/>
        </p:nvSpPr>
        <p:spPr>
          <a:xfrm>
            <a:off x="2182498" y="229933"/>
            <a:ext cx="649941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3600">
                <a:solidFill>
                  <a:schemeClr val="accent3"/>
                </a:solidFill>
                <a:latin typeface="Outfit Medium"/>
              </a:rPr>
              <a:t>Overall </a:t>
            </a:r>
            <a:r>
              <a:rPr lang="en-ID" sz="3600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rPr>
              <a:t>Objectives</a:t>
            </a:r>
            <a:endParaRPr lang="en-ID" sz="3600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A0582D-C154-4CBB-6C16-2581BC378B3A}"/>
              </a:ext>
            </a:extLst>
          </p:cNvPr>
          <p:cNvGrpSpPr/>
          <p:nvPr/>
        </p:nvGrpSpPr>
        <p:grpSpPr>
          <a:xfrm>
            <a:off x="238422" y="2427448"/>
            <a:ext cx="11584445" cy="1127859"/>
            <a:chOff x="3144700" y="4120386"/>
            <a:chExt cx="11643016" cy="129649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0EC184E-C309-4552-45C7-F4DAC4EAA6BA}"/>
                </a:ext>
              </a:extLst>
            </p:cNvPr>
            <p:cNvSpPr/>
            <p:nvPr/>
          </p:nvSpPr>
          <p:spPr>
            <a:xfrm>
              <a:off x="3144700" y="4120386"/>
              <a:ext cx="11643016" cy="1296495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50DDAD6-7FA2-85FF-5204-BD5BC123A84D}"/>
                </a:ext>
              </a:extLst>
            </p:cNvPr>
            <p:cNvSpPr txBox="1"/>
            <p:nvPr/>
          </p:nvSpPr>
          <p:spPr>
            <a:xfrm>
              <a:off x="4456339" y="4578513"/>
              <a:ext cx="4790724" cy="3891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d-ID" sz="1600" b="1" err="1"/>
                <a:t>Evaluate</a:t>
              </a:r>
              <a:r>
                <a:rPr lang="id-ID" sz="1600" b="1"/>
                <a:t> Model </a:t>
              </a:r>
              <a:r>
                <a:rPr lang="id-ID" sz="1600" b="1" err="1"/>
                <a:t>Robustness</a:t>
              </a:r>
              <a:endParaRPr lang="en-US" err="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D635E6-AE58-E9D3-7120-C8B40DAE8E2E}"/>
              </a:ext>
            </a:extLst>
          </p:cNvPr>
          <p:cNvGrpSpPr/>
          <p:nvPr/>
        </p:nvGrpSpPr>
        <p:grpSpPr>
          <a:xfrm>
            <a:off x="238421" y="3746294"/>
            <a:ext cx="11564907" cy="1118089"/>
            <a:chOff x="3144700" y="4120386"/>
            <a:chExt cx="11623379" cy="157724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836A713-7563-7FB3-F652-26D5A2245A8D}"/>
                </a:ext>
              </a:extLst>
            </p:cNvPr>
            <p:cNvSpPr/>
            <p:nvPr/>
          </p:nvSpPr>
          <p:spPr>
            <a:xfrm>
              <a:off x="3144700" y="4120386"/>
              <a:ext cx="11623379" cy="1577242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543470A-BA2A-B1B5-BEA3-D81E937B1AEB}"/>
                </a:ext>
              </a:extLst>
            </p:cNvPr>
            <p:cNvSpPr txBox="1"/>
            <p:nvPr/>
          </p:nvSpPr>
          <p:spPr>
            <a:xfrm>
              <a:off x="4384089" y="4491350"/>
              <a:ext cx="4790724" cy="8249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d-ID" sz="1600" b="1" err="1">
                  <a:latin typeface="Poppins"/>
                  <a:ea typeface="Open Sans"/>
                  <a:cs typeface="Open Sans"/>
                </a:rPr>
                <a:t>Test</a:t>
              </a:r>
              <a:r>
                <a:rPr lang="id-ID" sz="1600" b="1">
                  <a:latin typeface="Poppins"/>
                  <a:ea typeface="Open Sans"/>
                  <a:cs typeface="Open Sans"/>
                </a:rPr>
                <a:t> </a:t>
              </a:r>
              <a:r>
                <a:rPr lang="id-ID" sz="1600" b="1" err="1">
                  <a:latin typeface="Poppins"/>
                  <a:ea typeface="Open Sans"/>
                  <a:cs typeface="Open Sans"/>
                </a:rPr>
                <a:t>and</a:t>
              </a:r>
              <a:r>
                <a:rPr lang="id-ID" sz="1600" b="1">
                  <a:latin typeface="Poppins"/>
                  <a:ea typeface="Open Sans"/>
                  <a:cs typeface="Open Sans"/>
                </a:rPr>
                <a:t> </a:t>
              </a:r>
              <a:r>
                <a:rPr lang="id-ID" sz="1600" b="1" err="1">
                  <a:latin typeface="Poppins"/>
                  <a:ea typeface="Open Sans"/>
                  <a:cs typeface="Open Sans"/>
                </a:rPr>
                <a:t>Validate</a:t>
              </a:r>
              <a:r>
                <a:rPr lang="id-ID" sz="1600" b="1">
                  <a:latin typeface="Poppins"/>
                  <a:ea typeface="Open Sans"/>
                  <a:cs typeface="Open Sans"/>
                </a:rPr>
                <a:t> </a:t>
              </a:r>
              <a:r>
                <a:rPr lang="id-ID" sz="1600" b="1" err="1">
                  <a:latin typeface="Poppins"/>
                  <a:ea typeface="Open Sans"/>
                  <a:cs typeface="Open Sans"/>
                </a:rPr>
                <a:t>Defense</a:t>
              </a:r>
              <a:r>
                <a:rPr lang="id-ID" sz="1600" b="1">
                  <a:latin typeface="Poppins"/>
                  <a:ea typeface="Open Sans"/>
                  <a:cs typeface="Open Sans"/>
                </a:rPr>
                <a:t> </a:t>
              </a:r>
              <a:r>
                <a:rPr lang="id-ID" sz="1600" b="1" err="1">
                  <a:latin typeface="Poppins"/>
                  <a:ea typeface="Open Sans"/>
                  <a:cs typeface="Open Sans"/>
                </a:rPr>
                <a:t>Strategies</a:t>
              </a:r>
              <a:endParaRPr lang="en-US" sz="1600">
                <a:latin typeface="Poppins"/>
                <a:cs typeface="Poppins"/>
              </a:endParaRPr>
            </a:p>
            <a:p>
              <a:endParaRPr lang="id-ID" sz="1600" b="1">
                <a:latin typeface="Poppins"/>
                <a:cs typeface="Poppin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1CDDCB-931F-4C08-D5F8-ACEDAD5E583B}"/>
              </a:ext>
            </a:extLst>
          </p:cNvPr>
          <p:cNvGrpSpPr/>
          <p:nvPr/>
        </p:nvGrpSpPr>
        <p:grpSpPr>
          <a:xfrm>
            <a:off x="238421" y="5055372"/>
            <a:ext cx="11564907" cy="1372089"/>
            <a:chOff x="3144700" y="4120386"/>
            <a:chExt cx="11623379" cy="157724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E212DD8-4C52-A48A-3B75-D20B2341025A}"/>
                </a:ext>
              </a:extLst>
            </p:cNvPr>
            <p:cNvSpPr/>
            <p:nvPr/>
          </p:nvSpPr>
          <p:spPr>
            <a:xfrm>
              <a:off x="3144700" y="4120386"/>
              <a:ext cx="11623379" cy="1577242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8B3504F-14AD-5EE0-A35F-DD5B034BDBDE}"/>
                </a:ext>
              </a:extLst>
            </p:cNvPr>
            <p:cNvSpPr txBox="1"/>
            <p:nvPr/>
          </p:nvSpPr>
          <p:spPr>
            <a:xfrm>
              <a:off x="4340739" y="4495879"/>
              <a:ext cx="4790724" cy="6722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id-ID" sz="16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</a:t>
              </a:r>
              <a:r>
                <a:rPr lang="id-ID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id-ID" sz="16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id-ID" sz="16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id-ID" sz="1600" b="1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Effectiveness</a:t>
              </a:r>
              <a:endParaRPr lang="en-U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id-ID" sz="1600" b="1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endParaRPr>
            </a:p>
          </p:txBody>
        </p:sp>
      </p:grpSp>
      <p:sp>
        <p:nvSpPr>
          <p:cNvPr id="57" name="Google Shape;226;p4">
            <a:extLst>
              <a:ext uri="{FF2B5EF4-FFF2-40B4-BE49-F238E27FC236}">
                <a16:creationId xmlns:a16="http://schemas.microsoft.com/office/drawing/2014/main" id="{7484E40B-14DD-1DCB-EB4D-9A7B6579EBCE}"/>
              </a:ext>
            </a:extLst>
          </p:cNvPr>
          <p:cNvSpPr/>
          <p:nvPr/>
        </p:nvSpPr>
        <p:spPr>
          <a:xfrm>
            <a:off x="584340" y="2663384"/>
            <a:ext cx="628602" cy="669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81370" dist="134872" dir="3720000" sx="98589" sy="98589" algn="ctr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58" name="Google Shape;226;p4">
            <a:extLst>
              <a:ext uri="{FF2B5EF4-FFF2-40B4-BE49-F238E27FC236}">
                <a16:creationId xmlns:a16="http://schemas.microsoft.com/office/drawing/2014/main" id="{1307EF83-26EB-EE6D-D710-F5C9E882F244}"/>
              </a:ext>
            </a:extLst>
          </p:cNvPr>
          <p:cNvSpPr/>
          <p:nvPr/>
        </p:nvSpPr>
        <p:spPr>
          <a:xfrm>
            <a:off x="584340" y="3972460"/>
            <a:ext cx="628602" cy="669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81370" dist="134872" dir="3720000" sx="98589" sy="98589" algn="ctr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59" name="Google Shape;226;p4">
            <a:extLst>
              <a:ext uri="{FF2B5EF4-FFF2-40B4-BE49-F238E27FC236}">
                <a16:creationId xmlns:a16="http://schemas.microsoft.com/office/drawing/2014/main" id="{7D3AF5AC-389F-AB07-2479-535E95996173}"/>
              </a:ext>
            </a:extLst>
          </p:cNvPr>
          <p:cNvSpPr/>
          <p:nvPr/>
        </p:nvSpPr>
        <p:spPr>
          <a:xfrm>
            <a:off x="584339" y="5340152"/>
            <a:ext cx="628602" cy="669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81370" dist="134872" dir="3720000" sx="98589" sy="98589" algn="ctr" rotWithShape="0">
              <a:srgbClr val="000000">
                <a:alpha val="1568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Arial"/>
                <a:cs typeface="Arial"/>
              </a:rPr>
              <a:t>4</a:t>
            </a:r>
            <a:endParaRPr lang="en-US" b="1">
              <a:solidFill>
                <a:schemeClr val="lt1"/>
              </a:solidFill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57173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C1DCA-D53E-315D-9F44-CD9D77A91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4930D6-4444-A5D4-F722-266053F495D9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5BC031DD-BB61-5892-B535-43AE69A89D24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737FE21-AAD0-D9B1-F108-88E460ABF20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C85E335-469F-94BC-4535-7E961C3C078A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5F76B50-4E0F-365A-476C-E48C6DAD19E4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D6443C3-1BBE-311C-8DC0-E105590F4F3F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5F85B35-9ADD-0011-B6C7-C45819EDF62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D20C6BDF-2DF5-8E18-26D6-76F681CCF295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002C548C-230E-3E2A-518F-9E1DCACC068A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C673E56-D1F3-3EBF-F80E-79ABA5C69FE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17DD6B9-C0A1-54B6-4DB2-43F97970D67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2DEF9F8C-00EB-104C-E005-0752B414BD66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9CF6479-79C7-DC7B-FDC7-E55767667DFA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91CA54C-3013-CD5F-F35F-04A9A19E3DA3}"/>
              </a:ext>
            </a:extLst>
          </p:cNvPr>
          <p:cNvSpPr/>
          <p:nvPr/>
        </p:nvSpPr>
        <p:spPr>
          <a:xfrm>
            <a:off x="7246634" y="1241946"/>
            <a:ext cx="4945366" cy="5616054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lang="en-ID"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03D2B2-2CB9-B93E-FA1A-7A1378E54879}"/>
              </a:ext>
            </a:extLst>
          </p:cNvPr>
          <p:cNvSpPr txBox="1"/>
          <p:nvPr/>
        </p:nvSpPr>
        <p:spPr>
          <a:xfrm>
            <a:off x="3599956" y="350599"/>
            <a:ext cx="4992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Literature Review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E8321576-79C1-6AA8-F15D-C1C0F9DA004A}"/>
              </a:ext>
            </a:extLst>
          </p:cNvPr>
          <p:cNvSpPr/>
          <p:nvPr/>
        </p:nvSpPr>
        <p:spPr>
          <a:xfrm rot="10016156" flipH="1">
            <a:off x="513239" y="367182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656EE4BE-F24E-C997-87FD-D39FE42D6656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19" name="Picture 18" descr="A table with a list of research results&#10;&#10;Description automatically generated with medium confidence">
            <a:extLst>
              <a:ext uri="{FF2B5EF4-FFF2-40B4-BE49-F238E27FC236}">
                <a16:creationId xmlns:a16="http://schemas.microsoft.com/office/drawing/2014/main" id="{00768FED-015E-1847-CE71-FAB4A38C3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91" y="1160296"/>
            <a:ext cx="10083416" cy="479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17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B3D85-0F9B-6CD9-0001-A1120787F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036FC5-0930-7C88-99CC-8C29F3325653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605232D1-35AD-3745-99F3-0F0BD09802E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8AEBB82-31AD-C1BB-8234-75223FEA7079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A7819C3-A160-FE50-09E4-8DDAFA56204A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AFB49E-1CB9-7BFA-0BDD-26BA18CB626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069C9B3-714A-6517-BAD6-31575F5B5B6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F5F5833-BF9E-6CE4-B6EF-952617549B7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9313E5C8-F709-E982-5196-C93E225E26D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8AA307-5476-0309-90E5-D38CAABF3BEE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A413FD4-4696-F163-22CA-97CC75870AF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86C8BDB-881D-32AD-D1EF-814A23A1978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FADE3C6-976F-4806-A3D1-C5C1E400864A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79E0980-AA93-1135-E855-9F48E1274F5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F074541-0978-D04E-7F38-225CBFDAFFCF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Methodology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8F1BB890-5095-C1FC-8CBE-6563012CD0A9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2DD06EBF-C8FE-984E-0684-BCDCCF1049F2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84DDEA-2C2A-BE5F-AFF3-54B2C633854F}"/>
              </a:ext>
            </a:extLst>
          </p:cNvPr>
          <p:cNvGrpSpPr/>
          <p:nvPr/>
        </p:nvGrpSpPr>
        <p:grpSpPr>
          <a:xfrm>
            <a:off x="4603121" y="2193318"/>
            <a:ext cx="3097865" cy="3086770"/>
            <a:chOff x="1911335" y="2013593"/>
            <a:chExt cx="3097456" cy="308636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F01B42B-2094-2274-7F9D-A381EA16EA2E}"/>
                </a:ext>
              </a:extLst>
            </p:cNvPr>
            <p:cNvSpPr/>
            <p:nvPr/>
          </p:nvSpPr>
          <p:spPr>
            <a:xfrm>
              <a:off x="1911701" y="2013593"/>
              <a:ext cx="3084794" cy="3084794"/>
            </a:xfrm>
            <a:prstGeom prst="ellipse">
              <a:avLst/>
            </a:prstGeom>
            <a:noFill/>
            <a:ln w="139700">
              <a:solidFill>
                <a:schemeClr val="bg1">
                  <a:lumMod val="75000"/>
                  <a:alpha val="2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8778D647-D49F-7DB4-0D04-9B5CC9B17F9F}"/>
                </a:ext>
              </a:extLst>
            </p:cNvPr>
            <p:cNvSpPr/>
            <p:nvPr/>
          </p:nvSpPr>
          <p:spPr>
            <a:xfrm rot="1800000">
              <a:off x="1914394" y="2016285"/>
              <a:ext cx="3079407" cy="3079407"/>
            </a:xfrm>
            <a:prstGeom prst="arc">
              <a:avLst>
                <a:gd name="adj1" fmla="val 4076231"/>
                <a:gd name="adj2" fmla="val 8876855"/>
              </a:avLst>
            </a:prstGeom>
            <a:ln w="292100" cap="flat" cmpd="sng">
              <a:solidFill>
                <a:schemeClr val="accent2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7CA12F4-EF2C-71D4-4DDD-F28603713531}"/>
                </a:ext>
              </a:extLst>
            </p:cNvPr>
            <p:cNvSpPr/>
            <p:nvPr/>
          </p:nvSpPr>
          <p:spPr>
            <a:xfrm>
              <a:off x="1914394" y="2016285"/>
              <a:ext cx="3079407" cy="3079407"/>
            </a:xfrm>
            <a:prstGeom prst="arc">
              <a:avLst>
                <a:gd name="adj1" fmla="val 16824268"/>
                <a:gd name="adj2" fmla="val 21391448"/>
              </a:avLst>
            </a:prstGeom>
            <a:ln w="292100" cap="sq" cmpd="sng">
              <a:solidFill>
                <a:schemeClr val="accent3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60D4E59-F4B7-E4E0-660B-EB6B946D98F4}"/>
                </a:ext>
              </a:extLst>
            </p:cNvPr>
            <p:cNvSpPr/>
            <p:nvPr/>
          </p:nvSpPr>
          <p:spPr>
            <a:xfrm>
              <a:off x="1929384" y="2016283"/>
              <a:ext cx="3079407" cy="3079407"/>
            </a:xfrm>
            <a:prstGeom prst="arc">
              <a:avLst>
                <a:gd name="adj1" fmla="val 846539"/>
                <a:gd name="adj2" fmla="val 5178533"/>
              </a:avLst>
            </a:prstGeom>
            <a:ln w="292100" cap="sq" cmpd="sng">
              <a:solidFill>
                <a:schemeClr val="accent4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54B86948-51C8-3169-5459-514F4FA8A430}"/>
                </a:ext>
              </a:extLst>
            </p:cNvPr>
            <p:cNvSpPr/>
            <p:nvPr/>
          </p:nvSpPr>
          <p:spPr>
            <a:xfrm rot="4500000">
              <a:off x="1911335" y="2020548"/>
              <a:ext cx="3079407" cy="3079407"/>
            </a:xfrm>
            <a:prstGeom prst="arc">
              <a:avLst>
                <a:gd name="adj1" fmla="val 6921059"/>
                <a:gd name="adj2" fmla="val 11157891"/>
              </a:avLst>
            </a:prstGeom>
            <a:ln w="292100" cap="sq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E7CDC361-59B4-6449-866A-212F222AD418}"/>
              </a:ext>
            </a:extLst>
          </p:cNvPr>
          <p:cNvSpPr/>
          <p:nvPr/>
        </p:nvSpPr>
        <p:spPr>
          <a:xfrm>
            <a:off x="6957786" y="2375723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0E1418-8D1D-FCA3-06C7-785231E41D35}"/>
              </a:ext>
            </a:extLst>
          </p:cNvPr>
          <p:cNvSpPr txBox="1"/>
          <p:nvPr/>
        </p:nvSpPr>
        <p:spPr>
          <a:xfrm>
            <a:off x="6979437" y="2413923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376E32-14C9-6C3D-6A77-4CA472383854}"/>
              </a:ext>
            </a:extLst>
          </p:cNvPr>
          <p:cNvSpPr/>
          <p:nvPr/>
        </p:nvSpPr>
        <p:spPr>
          <a:xfrm>
            <a:off x="6825458" y="4511287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E701D-759C-3A46-E4C3-B7FF5AACA15E}"/>
              </a:ext>
            </a:extLst>
          </p:cNvPr>
          <p:cNvSpPr txBox="1"/>
          <p:nvPr/>
        </p:nvSpPr>
        <p:spPr>
          <a:xfrm>
            <a:off x="6842359" y="4562381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1C69324-0935-D45E-B8BD-C69F6B1359E1}"/>
              </a:ext>
            </a:extLst>
          </p:cNvPr>
          <p:cNvSpPr/>
          <p:nvPr/>
        </p:nvSpPr>
        <p:spPr>
          <a:xfrm>
            <a:off x="4525448" y="2339798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BB728-AE54-6BCC-7C8F-5C77988F80CA}"/>
              </a:ext>
            </a:extLst>
          </p:cNvPr>
          <p:cNvSpPr txBox="1"/>
          <p:nvPr/>
        </p:nvSpPr>
        <p:spPr>
          <a:xfrm>
            <a:off x="4547099" y="2429238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AE76408-4C94-6EA4-0BD6-DAF6CCF67ACD}"/>
              </a:ext>
            </a:extLst>
          </p:cNvPr>
          <p:cNvSpPr/>
          <p:nvPr/>
        </p:nvSpPr>
        <p:spPr>
          <a:xfrm>
            <a:off x="4591189" y="4398690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18270A-D23D-7341-9E0F-39DD1B7328EE}"/>
              </a:ext>
            </a:extLst>
          </p:cNvPr>
          <p:cNvSpPr txBox="1"/>
          <p:nvPr/>
        </p:nvSpPr>
        <p:spPr>
          <a:xfrm>
            <a:off x="4612840" y="4465144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800" b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B66579-56C3-CE36-EC80-8373D746F31D}"/>
              </a:ext>
            </a:extLst>
          </p:cNvPr>
          <p:cNvSpPr txBox="1"/>
          <p:nvPr/>
        </p:nvSpPr>
        <p:spPr>
          <a:xfrm>
            <a:off x="921645" y="2339798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62BC37-BE59-0E4E-3202-F9F8FBFD3379}"/>
              </a:ext>
            </a:extLst>
          </p:cNvPr>
          <p:cNvSpPr txBox="1"/>
          <p:nvPr/>
        </p:nvSpPr>
        <p:spPr>
          <a:xfrm>
            <a:off x="7433490" y="2370774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0E99C-FE6B-629A-1B3C-818523F43AAB}"/>
              </a:ext>
            </a:extLst>
          </p:cNvPr>
          <p:cNvSpPr txBox="1"/>
          <p:nvPr/>
        </p:nvSpPr>
        <p:spPr>
          <a:xfrm>
            <a:off x="939592" y="4691281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55ECCC-F27D-8D9F-5B23-C212597B3D8D}"/>
              </a:ext>
            </a:extLst>
          </p:cNvPr>
          <p:cNvSpPr txBox="1"/>
          <p:nvPr/>
        </p:nvSpPr>
        <p:spPr>
          <a:xfrm>
            <a:off x="8026488" y="4475837"/>
            <a:ext cx="327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 Strategies</a:t>
            </a:r>
          </a:p>
        </p:txBody>
      </p:sp>
    </p:spTree>
    <p:extLst>
      <p:ext uri="{BB962C8B-B14F-4D97-AF65-F5344CB8AC3E}">
        <p14:creationId xmlns:p14="http://schemas.microsoft.com/office/powerpoint/2010/main" val="3308416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6D812-AFB3-9492-4ECC-2F3204ED1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F44C64-A2CD-6F0F-ED83-44BF3BA93404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3297B601-1F22-A2C6-717F-958E38D0DAAA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208AC75D-2E3C-64BE-CD4D-320D6E6D0CC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E1FA9E4-9F4A-BF41-1E8C-DD252127643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DD6D4BF7-2D59-FA10-55B7-F41F793ADF9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A6D99FE-8E4B-CF4D-5C49-6291D7F4C997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35378B1-A5C6-FDD7-BA8E-FC3E9B909F9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CFFBF302-0AB6-EDBA-7A3D-6839BDB370C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8266F6B-FD34-FD8D-6FC2-9A3CB697920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68D0164D-B6DC-3755-E368-EC212470CAE3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E00B66E-9BA9-E3A5-068B-F252B497D63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7C47C693-3749-2024-C406-25CFB8CBAED3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C342651-3189-8A3A-E2A4-A0534F3E197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7F7473D-3D4A-F5EA-3EE2-EDFEAEDBC2D9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System Diagram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5A29E4E0-0E78-7F98-F6C5-9F48C3887414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D160D889-3E14-7D76-F385-CF6E379060F7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AD4C41-A3E4-38CB-E8E5-9441F1D6C054}"/>
              </a:ext>
            </a:extLst>
          </p:cNvPr>
          <p:cNvSpPr/>
          <p:nvPr/>
        </p:nvSpPr>
        <p:spPr>
          <a:xfrm>
            <a:off x="7152321" y="2429209"/>
            <a:ext cx="5039665" cy="4428791"/>
          </a:xfrm>
          <a:custGeom>
            <a:avLst/>
            <a:gdLst>
              <a:gd name="connsiteX0" fmla="*/ 246171 w 5039665"/>
              <a:gd name="connsiteY0" fmla="*/ 0 h 4428791"/>
              <a:gd name="connsiteX1" fmla="*/ 5039665 w 5039665"/>
              <a:gd name="connsiteY1" fmla="*/ 0 h 4428791"/>
              <a:gd name="connsiteX2" fmla="*/ 5039665 w 5039665"/>
              <a:gd name="connsiteY2" fmla="*/ 4428791 h 4428791"/>
              <a:gd name="connsiteX3" fmla="*/ 0 w 5039665"/>
              <a:gd name="connsiteY3" fmla="*/ 4428791 h 4428791"/>
              <a:gd name="connsiteX4" fmla="*/ 0 w 5039665"/>
              <a:gd name="connsiteY4" fmla="*/ 246171 h 4428791"/>
              <a:gd name="connsiteX5" fmla="*/ 246171 w 5039665"/>
              <a:gd name="connsiteY5" fmla="*/ 0 h 4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9665" h="4428791">
                <a:moveTo>
                  <a:pt x="246171" y="0"/>
                </a:moveTo>
                <a:lnTo>
                  <a:pt x="5039665" y="0"/>
                </a:lnTo>
                <a:lnTo>
                  <a:pt x="5039665" y="4428791"/>
                </a:lnTo>
                <a:lnTo>
                  <a:pt x="0" y="4428791"/>
                </a:lnTo>
                <a:lnTo>
                  <a:pt x="0" y="246171"/>
                </a:lnTo>
                <a:cubicBezTo>
                  <a:pt x="0" y="110215"/>
                  <a:pt x="110215" y="0"/>
                  <a:pt x="2461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A43F62D0-2FE7-0CBE-BCFD-8A76E1468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4" y="1296779"/>
            <a:ext cx="11781692" cy="411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84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40172-686A-1D64-8F48-F578CCB07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D9A5DA38-4C8C-96D9-E975-5044DE6F9028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59" name="Graphic 11">
              <a:extLst>
                <a:ext uri="{FF2B5EF4-FFF2-40B4-BE49-F238E27FC236}">
                  <a16:creationId xmlns:a16="http://schemas.microsoft.com/office/drawing/2014/main" id="{395A89B1-08DD-02CA-0599-EAF274CBC392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1DDA908-B38E-EC53-697C-3235E959D3AA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B26EB60-B4CF-3C16-F399-9EBC415A197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4FDF628-1FBC-C0FD-0188-1C1B5FC1304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24837D6-906E-D44F-995F-B11E6A58877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2033784-0FD9-301F-3630-EF5289B8A20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0" name="Graphic 11">
              <a:extLst>
                <a:ext uri="{FF2B5EF4-FFF2-40B4-BE49-F238E27FC236}">
                  <a16:creationId xmlns:a16="http://schemas.microsoft.com/office/drawing/2014/main" id="{6FCCFA41-9E8C-7B75-8C4E-ABD7C221B88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B82FDFF-813F-EECB-ABC0-B3A59619F24E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92E22AFC-6A15-6EF1-1B7B-5A4344EA2C2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BF94BC3-F608-7FCE-748D-06B847FA124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CF0778B-B327-6825-35C2-AA802464E88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B70129E-98FD-8E01-BA21-F1104012250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1" name="Google Shape;544;p14">
            <a:extLst>
              <a:ext uri="{FF2B5EF4-FFF2-40B4-BE49-F238E27FC236}">
                <a16:creationId xmlns:a16="http://schemas.microsoft.com/office/drawing/2014/main" id="{F2591056-8427-261B-28B6-5B586453492D}"/>
              </a:ext>
            </a:extLst>
          </p:cNvPr>
          <p:cNvSpPr/>
          <p:nvPr/>
        </p:nvSpPr>
        <p:spPr>
          <a:xfrm rot="1977190" flipH="1">
            <a:off x="10388566" y="5110023"/>
            <a:ext cx="1111652" cy="111165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779B3-83D1-B939-1790-606FCC2586DB}"/>
              </a:ext>
            </a:extLst>
          </p:cNvPr>
          <p:cNvSpPr txBox="1"/>
          <p:nvPr/>
        </p:nvSpPr>
        <p:spPr>
          <a:xfrm>
            <a:off x="3695418" y="415011"/>
            <a:ext cx="4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Tools and Technologies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9522A9-62EE-EA88-6E48-9E98CDACFA72}"/>
              </a:ext>
            </a:extLst>
          </p:cNvPr>
          <p:cNvGrpSpPr/>
          <p:nvPr/>
        </p:nvGrpSpPr>
        <p:grpSpPr>
          <a:xfrm>
            <a:off x="1109330" y="1807350"/>
            <a:ext cx="2799772" cy="852224"/>
            <a:chOff x="1247464" y="1760573"/>
            <a:chExt cx="3500027" cy="10653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AB767E2-D9BA-39A9-DBEA-D80713F35B5D}"/>
                </a:ext>
              </a:extLst>
            </p:cNvPr>
            <p:cNvSpPr/>
            <p:nvPr/>
          </p:nvSpPr>
          <p:spPr>
            <a:xfrm>
              <a:off x="1247464" y="1760573"/>
              <a:ext cx="3323527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2201D-8058-E5CF-F83A-EEB452C3D0A2}"/>
                </a:ext>
              </a:extLst>
            </p:cNvPr>
            <p:cNvSpPr txBox="1"/>
            <p:nvPr/>
          </p:nvSpPr>
          <p:spPr>
            <a:xfrm>
              <a:off x="2368891" y="2031650"/>
              <a:ext cx="237860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TensorFlow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Picture 2" descr="Google TensorFlow icon PNG and SVG Vector Free Download">
              <a:extLst>
                <a:ext uri="{FF2B5EF4-FFF2-40B4-BE49-F238E27FC236}">
                  <a16:creationId xmlns:a16="http://schemas.microsoft.com/office/drawing/2014/main" id="{8493F4F9-2491-1995-F895-83299A432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827" y="1915723"/>
              <a:ext cx="755073" cy="75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0654E8-020A-02D5-38DE-4BFCEBA9FF16}"/>
              </a:ext>
            </a:extLst>
          </p:cNvPr>
          <p:cNvSpPr txBox="1"/>
          <p:nvPr/>
        </p:nvSpPr>
        <p:spPr>
          <a:xfrm>
            <a:off x="1053283" y="1304763"/>
            <a:ext cx="200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 Frameworks</a:t>
            </a:r>
            <a:endParaRPr lang="en-US" sz="2400" b="1">
              <a:solidFill>
                <a:srgbClr val="8696F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2876C2-4546-376F-D058-077A2EFE171B}"/>
              </a:ext>
            </a:extLst>
          </p:cNvPr>
          <p:cNvSpPr txBox="1"/>
          <p:nvPr/>
        </p:nvSpPr>
        <p:spPr>
          <a:xfrm>
            <a:off x="1085092" y="297348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A9CA85-FB6D-17AE-37A3-A3B076F4EEEC}"/>
              </a:ext>
            </a:extLst>
          </p:cNvPr>
          <p:cNvGrpSpPr/>
          <p:nvPr/>
        </p:nvGrpSpPr>
        <p:grpSpPr>
          <a:xfrm>
            <a:off x="1139808" y="3461025"/>
            <a:ext cx="2284883" cy="852225"/>
            <a:chOff x="6818077" y="1805987"/>
            <a:chExt cx="2284883" cy="8522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5539DF7-6481-9EFA-3380-769685EDA55D}"/>
                </a:ext>
              </a:extLst>
            </p:cNvPr>
            <p:cNvGrpSpPr/>
            <p:nvPr/>
          </p:nvGrpSpPr>
          <p:grpSpPr>
            <a:xfrm>
              <a:off x="6818077" y="1805987"/>
              <a:ext cx="2284883" cy="852225"/>
              <a:chOff x="1247464" y="1760573"/>
              <a:chExt cx="2740010" cy="10653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C1C9B57-717F-329B-6F57-AE50A4408B51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740010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124801-1BA3-6591-B9E8-EF9427A9DB34}"/>
                  </a:ext>
                </a:extLst>
              </p:cNvPr>
              <p:cNvSpPr txBox="1"/>
              <p:nvPr/>
            </p:nvSpPr>
            <p:spPr>
              <a:xfrm>
                <a:off x="2368891" y="2031651"/>
                <a:ext cx="148003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</a:t>
                </a:r>
              </a:p>
            </p:txBody>
          </p:sp>
        </p:grpSp>
        <p:pic>
          <p:nvPicPr>
            <p:cNvPr id="15" name="Picture 16" descr="Python Software Foundation Logo and symbol, meaning, history, sign.">
              <a:extLst>
                <a:ext uri="{FF2B5EF4-FFF2-40B4-BE49-F238E27FC236}">
                  <a16:creationId xmlns:a16="http://schemas.microsoft.com/office/drawing/2014/main" id="{EC91339D-CDE7-FD94-15B3-3AF017657A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0" t="5249" r="24207" b="3799"/>
            <a:stretch/>
          </p:blipFill>
          <p:spPr bwMode="auto">
            <a:xfrm>
              <a:off x="7029348" y="1954170"/>
              <a:ext cx="554837" cy="54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EF8E1AC-32D5-D76C-98E7-55C50C96134A}"/>
              </a:ext>
            </a:extLst>
          </p:cNvPr>
          <p:cNvSpPr txBox="1"/>
          <p:nvPr/>
        </p:nvSpPr>
        <p:spPr>
          <a:xfrm>
            <a:off x="4078147" y="1382044"/>
            <a:ext cx="264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Architectures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0AE48E-8AB1-E1D1-EF11-A3DE5DEB5C28}"/>
              </a:ext>
            </a:extLst>
          </p:cNvPr>
          <p:cNvGrpSpPr/>
          <p:nvPr/>
        </p:nvGrpSpPr>
        <p:grpSpPr>
          <a:xfrm>
            <a:off x="4119207" y="1845543"/>
            <a:ext cx="1736470" cy="852224"/>
            <a:chOff x="1247463" y="1760573"/>
            <a:chExt cx="2170782" cy="106537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EBCEEA0-666E-B343-609A-025664B35A53}"/>
                </a:ext>
              </a:extLst>
            </p:cNvPr>
            <p:cNvSpPr/>
            <p:nvPr/>
          </p:nvSpPr>
          <p:spPr>
            <a:xfrm>
              <a:off x="1247463" y="1760573"/>
              <a:ext cx="217078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E91E8A-33A3-D769-813A-35C0CF551522}"/>
                </a:ext>
              </a:extLst>
            </p:cNvPr>
            <p:cNvSpPr txBox="1"/>
            <p:nvPr/>
          </p:nvSpPr>
          <p:spPr>
            <a:xfrm>
              <a:off x="1522687" y="2031473"/>
              <a:ext cx="1796768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ResNet50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42B062-885E-CFA2-C910-2693EFA0D4AC}"/>
              </a:ext>
            </a:extLst>
          </p:cNvPr>
          <p:cNvGrpSpPr/>
          <p:nvPr/>
        </p:nvGrpSpPr>
        <p:grpSpPr>
          <a:xfrm>
            <a:off x="6052040" y="1845402"/>
            <a:ext cx="2087762" cy="852224"/>
            <a:chOff x="1247464" y="1760573"/>
            <a:chExt cx="2609935" cy="106537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D3EBCFD-812C-AEFF-28B3-AD49F9E139AD}"/>
                </a:ext>
              </a:extLst>
            </p:cNvPr>
            <p:cNvSpPr/>
            <p:nvPr/>
          </p:nvSpPr>
          <p:spPr>
            <a:xfrm>
              <a:off x="1247464" y="1760573"/>
              <a:ext cx="2609935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EA08D2-EA49-0A2A-3E7B-1311AD1A9458}"/>
                </a:ext>
              </a:extLst>
            </p:cNvPr>
            <p:cNvSpPr txBox="1"/>
            <p:nvPr/>
          </p:nvSpPr>
          <p:spPr>
            <a:xfrm>
              <a:off x="1416484" y="2031650"/>
              <a:ext cx="2407942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DenseNet121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ECCCE1F-3FF2-30CE-3FB2-7BB58A0B4AEB}"/>
              </a:ext>
            </a:extLst>
          </p:cNvPr>
          <p:cNvGrpSpPr/>
          <p:nvPr/>
        </p:nvGrpSpPr>
        <p:grpSpPr>
          <a:xfrm>
            <a:off x="9687308" y="1836187"/>
            <a:ext cx="1976793" cy="852224"/>
            <a:chOff x="1247463" y="1760573"/>
            <a:chExt cx="2471212" cy="106537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18AC6EBA-97F0-D8ED-722E-ABD0EBF7E619}"/>
                </a:ext>
              </a:extLst>
            </p:cNvPr>
            <p:cNvSpPr/>
            <p:nvPr/>
          </p:nvSpPr>
          <p:spPr>
            <a:xfrm>
              <a:off x="1247463" y="1760573"/>
              <a:ext cx="247121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DB30732-75DF-C4CA-71EC-E52AE424315B}"/>
                </a:ext>
              </a:extLst>
            </p:cNvPr>
            <p:cNvSpPr txBox="1"/>
            <p:nvPr/>
          </p:nvSpPr>
          <p:spPr>
            <a:xfrm>
              <a:off x="1379857" y="2043169"/>
              <a:ext cx="222003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Inception V3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3ED3AD-03AB-9C66-FB36-34C5D14DCC6A}"/>
              </a:ext>
            </a:extLst>
          </p:cNvPr>
          <p:cNvGrpSpPr/>
          <p:nvPr/>
        </p:nvGrpSpPr>
        <p:grpSpPr>
          <a:xfrm>
            <a:off x="8320787" y="1845402"/>
            <a:ext cx="1185536" cy="852224"/>
            <a:chOff x="1247465" y="1760573"/>
            <a:chExt cx="1482053" cy="106537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379AA3D8-5F3E-92E2-EC61-D0F2C2CE7F52}"/>
                </a:ext>
              </a:extLst>
            </p:cNvPr>
            <p:cNvSpPr/>
            <p:nvPr/>
          </p:nvSpPr>
          <p:spPr>
            <a:xfrm>
              <a:off x="1247465" y="1760573"/>
              <a:ext cx="1482053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C9D9BED-66C1-A984-9491-168B041BB220}"/>
                </a:ext>
              </a:extLst>
            </p:cNvPr>
            <p:cNvSpPr txBox="1"/>
            <p:nvPr/>
          </p:nvSpPr>
          <p:spPr>
            <a:xfrm>
              <a:off x="1423632" y="2031650"/>
              <a:ext cx="1305884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VGG19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33E03250-E865-97B6-03BA-D06E6B04F1A7}"/>
              </a:ext>
            </a:extLst>
          </p:cNvPr>
          <p:cNvSpPr txBox="1"/>
          <p:nvPr/>
        </p:nvSpPr>
        <p:spPr>
          <a:xfrm>
            <a:off x="4078147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Management Tools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4347943-934C-43F7-A9EB-DD1E617B55D7}"/>
              </a:ext>
            </a:extLst>
          </p:cNvPr>
          <p:cNvGrpSpPr/>
          <p:nvPr/>
        </p:nvGrpSpPr>
        <p:grpSpPr>
          <a:xfrm>
            <a:off x="4105060" y="3455875"/>
            <a:ext cx="2073402" cy="852224"/>
            <a:chOff x="446480" y="3356247"/>
            <a:chExt cx="2073402" cy="8522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F6EF74E-B19A-38A4-BE60-CBEC73382CB9}"/>
                </a:ext>
              </a:extLst>
            </p:cNvPr>
            <p:cNvGrpSpPr/>
            <p:nvPr/>
          </p:nvGrpSpPr>
          <p:grpSpPr>
            <a:xfrm>
              <a:off x="446480" y="3356247"/>
              <a:ext cx="2073402" cy="852224"/>
              <a:chOff x="1247464" y="1760573"/>
              <a:chExt cx="2591984" cy="1065375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A0CD14CF-C80B-C7E0-67B9-2F608ED7D90E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591984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0258902-3E3F-E006-69EC-77B5B835FC11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Pandas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86" name="Picture 18" descr="Pandas Icon Logo PNG Vector (SVG) Free Download">
              <a:extLst>
                <a:ext uri="{FF2B5EF4-FFF2-40B4-BE49-F238E27FC236}">
                  <a16:creationId xmlns:a16="http://schemas.microsoft.com/office/drawing/2014/main" id="{F52C6D68-7B9D-CA03-B87E-15D3DF704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26" y="3458110"/>
              <a:ext cx="358065" cy="56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3A52A9-84ED-5BD6-0670-7630CCFC1220}"/>
              </a:ext>
            </a:extLst>
          </p:cNvPr>
          <p:cNvGrpSpPr/>
          <p:nvPr/>
        </p:nvGrpSpPr>
        <p:grpSpPr>
          <a:xfrm>
            <a:off x="6423676" y="3449113"/>
            <a:ext cx="2147291" cy="852224"/>
            <a:chOff x="2765096" y="3349485"/>
            <a:chExt cx="2147291" cy="8522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AB6A52D-285B-531E-CE49-88773DE3E364}"/>
                </a:ext>
              </a:extLst>
            </p:cNvPr>
            <p:cNvGrpSpPr/>
            <p:nvPr/>
          </p:nvGrpSpPr>
          <p:grpSpPr>
            <a:xfrm>
              <a:off x="2765096" y="3349485"/>
              <a:ext cx="2147291" cy="852224"/>
              <a:chOff x="1247463" y="1760573"/>
              <a:chExt cx="2684353" cy="1065375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5D91037-DF4E-0BEF-24E2-46A7649250DF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2684353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898FCA8-412B-2B5D-C182-363E5ECF535C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NumPy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91" name="Picture 28" descr="NumPy Logo PNG Vector (SVG) Free Download">
              <a:extLst>
                <a:ext uri="{FF2B5EF4-FFF2-40B4-BE49-F238E27FC236}">
                  <a16:creationId xmlns:a16="http://schemas.microsoft.com/office/drawing/2014/main" id="{E943F0BB-A0A1-1E6E-FF13-516CA8A389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867" y="3481782"/>
              <a:ext cx="530918" cy="56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4A9057E4-3D42-B8F9-5EFC-C330966C4BA4}"/>
              </a:ext>
            </a:extLst>
          </p:cNvPr>
          <p:cNvSpPr txBox="1"/>
          <p:nvPr/>
        </p:nvSpPr>
        <p:spPr>
          <a:xfrm>
            <a:off x="8806738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Tools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4F4F2A9-74AC-87C0-5535-2F2A07FFC525}"/>
              </a:ext>
            </a:extLst>
          </p:cNvPr>
          <p:cNvGrpSpPr/>
          <p:nvPr/>
        </p:nvGrpSpPr>
        <p:grpSpPr>
          <a:xfrm>
            <a:off x="8874539" y="3452544"/>
            <a:ext cx="2510316" cy="852224"/>
            <a:chOff x="5407941" y="3345756"/>
            <a:chExt cx="2510316" cy="85222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946E0DE-B92D-DDD9-9A54-1B1FEBA20B57}"/>
                </a:ext>
              </a:extLst>
            </p:cNvPr>
            <p:cNvGrpSpPr/>
            <p:nvPr/>
          </p:nvGrpSpPr>
          <p:grpSpPr>
            <a:xfrm>
              <a:off x="5407941" y="3345756"/>
              <a:ext cx="2510316" cy="852224"/>
              <a:chOff x="1247464" y="1760573"/>
              <a:chExt cx="3138175" cy="1065375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1A32C4EB-C8E1-F197-C274-D6701F9B886C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313817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47708A5-41B8-8435-2DB3-1F96CAAE1E98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935922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Matplotlib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0" name="Picture 30" descr="upload.wikimedia.org/wikipedia/commons/thumb/0/01/...">
              <a:extLst>
                <a:ext uri="{FF2B5EF4-FFF2-40B4-BE49-F238E27FC236}">
                  <a16:creationId xmlns:a16="http://schemas.microsoft.com/office/drawing/2014/main" id="{CBE5B1DB-F6C9-F505-9893-F46925D9F6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961" y="3453229"/>
              <a:ext cx="618847" cy="61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F91F4F48-ABC5-BBBF-79F9-59D92DE97C63}"/>
              </a:ext>
            </a:extLst>
          </p:cNvPr>
          <p:cNvSpPr txBox="1"/>
          <p:nvPr/>
        </p:nvSpPr>
        <p:spPr>
          <a:xfrm>
            <a:off x="1036751" y="460090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Metrics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0B7DDE6-688C-F3A2-A32F-832D453B1063}"/>
              </a:ext>
            </a:extLst>
          </p:cNvPr>
          <p:cNvGrpSpPr/>
          <p:nvPr/>
        </p:nvGrpSpPr>
        <p:grpSpPr>
          <a:xfrm>
            <a:off x="1064213" y="5074084"/>
            <a:ext cx="2501806" cy="852224"/>
            <a:chOff x="1096258" y="4915820"/>
            <a:chExt cx="2501806" cy="85222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56A91FE1-98A6-4F44-E57C-55517EAB0C60}"/>
                </a:ext>
              </a:extLst>
            </p:cNvPr>
            <p:cNvGrpSpPr/>
            <p:nvPr/>
          </p:nvGrpSpPr>
          <p:grpSpPr>
            <a:xfrm>
              <a:off x="1096258" y="4915820"/>
              <a:ext cx="2501806" cy="852224"/>
              <a:chOff x="1247463" y="1760573"/>
              <a:chExt cx="3127536" cy="1065375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7400731B-76D4-FD6D-184E-701D60F1AC76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12753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E3160E3-32CB-9CB7-76F2-ED0C850DBDF0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2118737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Scikit-learn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1" name="Picture 36" descr="Scikit learn Logo PNG Vector (SVG) Free Download">
              <a:extLst>
                <a:ext uri="{FF2B5EF4-FFF2-40B4-BE49-F238E27FC236}">
                  <a16:creationId xmlns:a16="http://schemas.microsoft.com/office/drawing/2014/main" id="{3A7B0341-36D7-19A2-433A-C2839C601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369" y="5115218"/>
              <a:ext cx="730226" cy="39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46C6039C-82A8-B9B0-3E30-C45AD17B2B58}"/>
              </a:ext>
            </a:extLst>
          </p:cNvPr>
          <p:cNvSpPr txBox="1"/>
          <p:nvPr/>
        </p:nvSpPr>
        <p:spPr>
          <a:xfrm>
            <a:off x="4105059" y="4612245"/>
            <a:ext cx="31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&amp; Compute Resources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46765B4-D6E0-17AB-00DC-D066A5B77CF1}"/>
              </a:ext>
            </a:extLst>
          </p:cNvPr>
          <p:cNvGrpSpPr/>
          <p:nvPr/>
        </p:nvGrpSpPr>
        <p:grpSpPr>
          <a:xfrm>
            <a:off x="4078147" y="5085397"/>
            <a:ext cx="2804526" cy="852224"/>
            <a:chOff x="4130801" y="4926576"/>
            <a:chExt cx="2804526" cy="85222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E27B10B-6E67-82B6-46BB-0FB5FE58CE5D}"/>
                </a:ext>
              </a:extLst>
            </p:cNvPr>
            <p:cNvGrpSpPr/>
            <p:nvPr/>
          </p:nvGrpSpPr>
          <p:grpSpPr>
            <a:xfrm>
              <a:off x="4171187" y="4926576"/>
              <a:ext cx="2764140" cy="852224"/>
              <a:chOff x="1247463" y="1760573"/>
              <a:chExt cx="3455482" cy="1065375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CE74D296-2143-CFA2-B434-3AD0D2BD644F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388389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2A07E7E-BA3E-9958-8F2E-6AD982058262}"/>
                  </a:ext>
                </a:extLst>
              </p:cNvPr>
              <p:cNvSpPr txBox="1"/>
              <p:nvPr/>
            </p:nvSpPr>
            <p:spPr>
              <a:xfrm>
                <a:off x="2256261" y="2031650"/>
                <a:ext cx="2446684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Google </a:t>
                </a:r>
                <a:r>
                  <a:rPr lang="en-US" sz="2000" b="1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Colab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8" name="Picture 38">
              <a:extLst>
                <a:ext uri="{FF2B5EF4-FFF2-40B4-BE49-F238E27FC236}">
                  <a16:creationId xmlns:a16="http://schemas.microsoft.com/office/drawing/2014/main" id="{C330454A-77C1-9AB4-DCCF-323A3478A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801" y="5022696"/>
              <a:ext cx="1074291" cy="661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3462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E6AD9-25DE-259A-B79D-033F66A1B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E8304B3-2CE4-82E5-92CD-F4A6938AE6A5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211158F8-3876-F7DF-0CF0-319A2C8DE05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9CFC6C5-C125-5424-21AD-539404A211D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920AA32-C18D-EF19-78B2-89A11AC573C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4C5F5D-A164-8695-A280-E53E60C1550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CD1BC15-5D55-1860-A27D-1E1B1E6C9A01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3F0E79D-D973-6E9E-CED0-976A4D8D2A91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2CEE5100-BCCD-5392-4B68-041D41C79A4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BADA654-5849-E08D-C174-770EF1ED49CF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455E6C-CE48-E500-3F70-B409A5AC034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34E603-F322-E577-370F-A0DE6DCAD7B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051298D-1063-1351-9F3A-7A248D4CEAD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D581FFE-3796-445C-5BCA-18345C4C3A7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5A6C999-0F3B-2980-A697-0B8A748A74AB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A232C-253D-8B50-52BA-90A8C9DD7F52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0177E6-7A68-731E-3E61-E40690B967E2}"/>
              </a:ext>
            </a:extLst>
          </p:cNvPr>
          <p:cNvSpPr/>
          <p:nvPr/>
        </p:nvSpPr>
        <p:spPr>
          <a:xfrm>
            <a:off x="834170" y="1377343"/>
            <a:ext cx="3874990" cy="2947225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41F2B20-C117-E488-EB1D-3FC2F547E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CA6CE2C6-FFBA-8305-2C6A-86E5522315F5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CB7CBA-97B5-BC1C-FA7E-D9ACEEFF38CF}"/>
              </a:ext>
            </a:extLst>
          </p:cNvPr>
          <p:cNvSpPr txBox="1"/>
          <p:nvPr/>
        </p:nvSpPr>
        <p:spPr>
          <a:xfrm>
            <a:off x="3803423" y="493806"/>
            <a:ext cx="459496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PGN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D6843-49AE-6941-B3C7-85A28B5F2C80}"/>
              </a:ext>
            </a:extLst>
          </p:cNvPr>
          <p:cNvSpPr txBox="1"/>
          <p:nvPr/>
        </p:nvSpPr>
        <p:spPr>
          <a:xfrm>
            <a:off x="987053" y="1503179"/>
            <a:ext cx="4005572" cy="26471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Input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True Label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Epsilon: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Maximum Perturbation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Alpha: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Step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Iterations: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Number of Iterations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Lambda Penalty: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Gradient penalty coefficient</a:t>
            </a:r>
          </a:p>
        </p:txBody>
      </p:sp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23E0EC-DFC3-9885-2CF8-161721C37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86" y="1953710"/>
            <a:ext cx="7192379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9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6A1CF-B04F-F5E8-B4EA-DEF69BA56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182A555F-6A01-005E-6D8C-B6DC3D528186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37C82B49-2431-A973-B503-C63EC477C5BD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9BA514A-3BA6-186D-FF5D-C43F4AE3CAC2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033CDA1F-793D-E833-FDDD-4E4CBD6C136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034D58A-2070-0742-22DD-A0FB17A0CD4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2869FA2-3A47-7D8D-46AF-92C288A3DA64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BE7BD9B-779B-0D15-BFA4-1440B09A696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E6CE1026-0D4A-0C4D-E781-01C60D22962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1C23232-AA64-545D-3FD7-4B48F12DA455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43D0507-59A7-6A5F-70CE-A42CE6E2E7C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9AB04D7-A0F5-45DC-4A96-2FA2A4BF32CA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D0F03B1-16C9-0491-F1D9-2693F08A18A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C54DB02-E140-42A6-68D9-92E74C0AE30A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99B79B69-490B-8BCC-09A0-65216AB386CE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A1E18-0129-591A-F2D8-CFEC6DB99A27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66FBA54-751D-5C2D-FD38-5E25D7584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51064BC3-B56D-305E-7333-4395498FD621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CC2E192-7FD8-3E1B-766F-2DD882A83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9" y="546668"/>
            <a:ext cx="6774175" cy="5569278"/>
          </a:xfrm>
          <a:prstGeom prst="rect">
            <a:avLst/>
          </a:prstGeom>
        </p:spPr>
      </p:pic>
      <p:pic>
        <p:nvPicPr>
          <p:cNvPr id="7" name="Picture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73873266-A01A-6F04-E5BE-D5C2EB208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63" y="1275495"/>
            <a:ext cx="4812792" cy="40583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795D046-16DD-6191-B088-00F704E343CC}"/>
              </a:ext>
            </a:extLst>
          </p:cNvPr>
          <p:cNvSpPr/>
          <p:nvPr/>
        </p:nvSpPr>
        <p:spPr>
          <a:xfrm>
            <a:off x="5221224" y="969264"/>
            <a:ext cx="438912" cy="452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1</a:t>
            </a:r>
            <a:endParaRPr lang="en-US" sz="28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C49DD3-7C7E-9D6F-DF08-675D837AEE90}"/>
              </a:ext>
            </a:extLst>
          </p:cNvPr>
          <p:cNvSpPr/>
          <p:nvPr/>
        </p:nvSpPr>
        <p:spPr>
          <a:xfrm>
            <a:off x="4367784" y="1542288"/>
            <a:ext cx="438912" cy="452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2</a:t>
            </a:r>
            <a:endParaRPr lang="en-US" sz="28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D037C6-640A-C6D3-24AF-ED3BB7DA2E06}"/>
              </a:ext>
            </a:extLst>
          </p:cNvPr>
          <p:cNvSpPr/>
          <p:nvPr/>
        </p:nvSpPr>
        <p:spPr>
          <a:xfrm>
            <a:off x="1025179" y="2231113"/>
            <a:ext cx="438912" cy="452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3</a:t>
            </a:r>
            <a:endParaRPr lang="en-US" sz="28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27E921-57A1-94D4-3592-0B3C2FFF41E7}"/>
              </a:ext>
            </a:extLst>
          </p:cNvPr>
          <p:cNvSpPr/>
          <p:nvPr/>
        </p:nvSpPr>
        <p:spPr>
          <a:xfrm>
            <a:off x="4974336" y="2976372"/>
            <a:ext cx="438912" cy="452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4</a:t>
            </a:r>
            <a:endParaRPr lang="en-US" sz="28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37C026-97BD-F93D-F4BD-68D04443431C}"/>
              </a:ext>
            </a:extLst>
          </p:cNvPr>
          <p:cNvSpPr/>
          <p:nvPr/>
        </p:nvSpPr>
        <p:spPr>
          <a:xfrm>
            <a:off x="765311" y="3947946"/>
            <a:ext cx="438912" cy="4526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5</a:t>
            </a:r>
            <a:endParaRPr lang="en-US" sz="28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8F0C4B-691A-5275-7C0E-1AA424D6AE9B}"/>
              </a:ext>
            </a:extLst>
          </p:cNvPr>
          <p:cNvSpPr/>
          <p:nvPr/>
        </p:nvSpPr>
        <p:spPr>
          <a:xfrm>
            <a:off x="4714997" y="5284137"/>
            <a:ext cx="438912" cy="4526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/>
              <a:t>6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333961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A3F4-7788-BD3F-204E-1A75434A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FFBDB-4A19-E860-5812-B2C68F190249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175A037F-C0E1-D1B4-7B81-6655F139175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41E9B4-34EC-556B-28FD-FD9430BDA103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18E364-1242-41E8-F5C7-8D0413DDC46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048D19F-34FD-0F6E-6991-F117D056611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856854-F9FF-7B7C-E1E8-74DEAC29EEA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BC739A-D11A-0421-FD00-E5F3255FE79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9B090607-8301-FFAE-27E8-9CCE61C50A79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C43E4E-DD1F-8F7E-8EC5-9CF7C68CE76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DC7010A-3844-1C93-907E-67BBA34B986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2F7F435-9DFA-BD38-A7BF-0325A94765B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BA1F2D-7F20-37A8-9440-D9180BB20D8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54C53C7-0122-5F34-A22D-32A69C002DF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42ABCFC-BF78-CB9C-E1E1-F3D9A012B051}"/>
              </a:ext>
            </a:extLst>
          </p:cNvPr>
          <p:cNvSpPr/>
          <p:nvPr/>
        </p:nvSpPr>
        <p:spPr>
          <a:xfrm rot="15190045" flipH="1">
            <a:off x="10665493" y="5570609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E76F8-3B05-C44C-BD08-201AA0D0D046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AD7FA8F-6741-2B6B-10AC-A628B46E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CBE51BA-76F1-FBCB-DE64-8AA9D8651543}"/>
              </a:ext>
            </a:extLst>
          </p:cNvPr>
          <p:cNvSpPr/>
          <p:nvPr/>
        </p:nvSpPr>
        <p:spPr>
          <a:xfrm rot="15190045" flipH="1">
            <a:off x="163939" y="81503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" name="Picture 1" descr="A close-up of x-ray images&#10;&#10;AI-generated content may be incorrect.">
            <a:extLst>
              <a:ext uri="{FF2B5EF4-FFF2-40B4-BE49-F238E27FC236}">
                <a16:creationId xmlns:a16="http://schemas.microsoft.com/office/drawing/2014/main" id="{245B075C-04C1-0B98-3709-235829789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29" y="296688"/>
            <a:ext cx="7011029" cy="4095855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C73B75-A95F-8173-7120-FB541F05F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0103" y="4021120"/>
            <a:ext cx="6800850" cy="2533650"/>
          </a:xfrm>
          <a:prstGeom prst="rect">
            <a:avLst/>
          </a:prstGeom>
        </p:spPr>
      </p:pic>
      <p:pic>
        <p:nvPicPr>
          <p:cNvPr id="4" name="Picture 3" descr="A graph with blue and orange lines&#10;&#10;AI-generated content may be incorrect.">
            <a:extLst>
              <a:ext uri="{FF2B5EF4-FFF2-40B4-BE49-F238E27FC236}">
                <a16:creationId xmlns:a16="http://schemas.microsoft.com/office/drawing/2014/main" id="{C875E0DE-66A8-C2EA-BEBA-2343B0862B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9142" y="296165"/>
            <a:ext cx="4398771" cy="36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04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198B-42A9-E1C1-3F25-31FC7818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CD6A28AA-E48D-B85F-528A-76D21734052C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/>
              </a:rPr>
              <a:t>Defence Strategy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EF8D9F0D-177E-75A8-4F37-1CC7DB3F2EC9}"/>
              </a:ext>
            </a:extLst>
          </p:cNvPr>
          <p:cNvSpPr/>
          <p:nvPr/>
        </p:nvSpPr>
        <p:spPr>
          <a:xfrm rot="9755937" flipH="1">
            <a:off x="1113043" y="920629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BF5E087F-DDC4-DCBE-0490-8A8870601250}"/>
              </a:ext>
            </a:extLst>
          </p:cNvPr>
          <p:cNvSpPr/>
          <p:nvPr/>
        </p:nvSpPr>
        <p:spPr>
          <a:xfrm rot="2730025" flipH="1">
            <a:off x="11003467" y="6017221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EE44FF-49B2-1F9A-CCE3-F8A27814C593}"/>
              </a:ext>
            </a:extLst>
          </p:cNvPr>
          <p:cNvGrpSpPr/>
          <p:nvPr/>
        </p:nvGrpSpPr>
        <p:grpSpPr>
          <a:xfrm>
            <a:off x="8446352" y="1392858"/>
            <a:ext cx="3027753" cy="636369"/>
            <a:chOff x="3144701" y="4120385"/>
            <a:chExt cx="3707497" cy="18245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E8E9352-43D2-7BEA-596F-9F5B3282A6B9}"/>
                </a:ext>
              </a:extLst>
            </p:cNvPr>
            <p:cNvSpPr/>
            <p:nvPr/>
          </p:nvSpPr>
          <p:spPr>
            <a:xfrm>
              <a:off x="3144701" y="4120385"/>
              <a:ext cx="3546803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F1FBE7A-8AB0-2EBB-EB55-1E6677A54530}"/>
                </a:ext>
              </a:extLst>
            </p:cNvPr>
            <p:cNvSpPr txBox="1"/>
            <p:nvPr/>
          </p:nvSpPr>
          <p:spPr>
            <a:xfrm>
              <a:off x="3305395" y="4229920"/>
              <a:ext cx="3546803" cy="42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Adversarial Training (AT)</a:t>
              </a:r>
            </a:p>
          </p:txBody>
        </p: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DF78CD5B-72B2-40A8-B7F2-753B6F25F53D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2" name="Picture 1" descr="A diagram of a network&#10;&#10;AI-generated content may be incorrect.">
            <a:extLst>
              <a:ext uri="{FF2B5EF4-FFF2-40B4-BE49-F238E27FC236}">
                <a16:creationId xmlns:a16="http://schemas.microsoft.com/office/drawing/2014/main" id="{768FF7DE-EC5A-BE90-A3CA-7D510BF2C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401" y="1398074"/>
            <a:ext cx="6787392" cy="3650208"/>
          </a:xfrm>
          <a:prstGeom prst="rect">
            <a:avLst/>
          </a:prstGeom>
        </p:spPr>
      </p:pic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3ACCF84-3FE9-280A-04F4-2D1A65CB7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574" y="3738724"/>
            <a:ext cx="5125902" cy="28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56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5AAFF-2F5F-6BA2-4BEC-E8330A9F9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0798B023-B5A2-A3BF-1742-6028130DFE13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/>
              </a:rPr>
              <a:t>Defence Strategy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E3EE4C72-DA37-DE2C-F6ED-5AC291ABD4F8}"/>
              </a:ext>
            </a:extLst>
          </p:cNvPr>
          <p:cNvSpPr/>
          <p:nvPr/>
        </p:nvSpPr>
        <p:spPr>
          <a:xfrm rot="9755937" flipH="1">
            <a:off x="1113043" y="920629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6CA20206-E23F-3228-D02C-EC50159D234D}"/>
              </a:ext>
            </a:extLst>
          </p:cNvPr>
          <p:cNvSpPr/>
          <p:nvPr/>
        </p:nvSpPr>
        <p:spPr>
          <a:xfrm rot="2730025" flipH="1">
            <a:off x="11003467" y="6017221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5D56C78-1401-A70A-208C-5BA2F42E9A82}"/>
              </a:ext>
            </a:extLst>
          </p:cNvPr>
          <p:cNvGrpSpPr/>
          <p:nvPr/>
        </p:nvGrpSpPr>
        <p:grpSpPr>
          <a:xfrm>
            <a:off x="8446352" y="1392858"/>
            <a:ext cx="3535753" cy="636369"/>
            <a:chOff x="3144701" y="4120385"/>
            <a:chExt cx="4329545" cy="18245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2DF04D-E334-170D-A918-185E5364DC2D}"/>
                </a:ext>
              </a:extLst>
            </p:cNvPr>
            <p:cNvSpPr/>
            <p:nvPr/>
          </p:nvSpPr>
          <p:spPr>
            <a:xfrm>
              <a:off x="3144701" y="4120385"/>
              <a:ext cx="4155891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417DFA-B2A7-E77A-B240-A1F3BBE21B2D}"/>
                </a:ext>
              </a:extLst>
            </p:cNvPr>
            <p:cNvSpPr txBox="1"/>
            <p:nvPr/>
          </p:nvSpPr>
          <p:spPr>
            <a:xfrm>
              <a:off x="3305395" y="4138887"/>
              <a:ext cx="4168851" cy="12236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Different Denoising Technique</a:t>
              </a:r>
              <a:endParaRPr lang="en-US"/>
            </a:p>
          </p:txBody>
        </p: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4F3B7BEE-EC86-5E8F-5AB7-2BAE55DBDD88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3" name="Picture 2" descr="A collage of x-ray images of a person&amp;#39;s chest&#10;&#10;AI-generated content may be incorrect.">
            <a:extLst>
              <a:ext uri="{FF2B5EF4-FFF2-40B4-BE49-F238E27FC236}">
                <a16:creationId xmlns:a16="http://schemas.microsoft.com/office/drawing/2014/main" id="{752E7E4F-597B-A8C3-5A29-2F1360EB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92" y="1325033"/>
            <a:ext cx="7116234" cy="4017434"/>
          </a:xfrm>
          <a:prstGeom prst="rect">
            <a:avLst/>
          </a:prstGeom>
        </p:spPr>
      </p:pic>
      <p:pic>
        <p:nvPicPr>
          <p:cNvPr id="7" name="Picture 6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435BF70F-269F-059E-FB2A-BBEF9720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3550179"/>
            <a:ext cx="4605866" cy="315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92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91160-4DF4-3160-C029-54011C8B1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30895D42-B968-C5AB-4C20-4C019E5D1293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6B8552CC-4289-3E8C-EE34-7D034B808CF5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B5734-D733-0C3F-2014-0292EAE7019B}"/>
              </a:ext>
            </a:extLst>
          </p:cNvPr>
          <p:cNvSpPr txBox="1"/>
          <p:nvPr/>
        </p:nvSpPr>
        <p:spPr>
          <a:xfrm>
            <a:off x="4108120" y="352156"/>
            <a:ext cx="3975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Current Progress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195CF6C-CB14-B041-78A2-0A08FFCE5946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7647EC5A-22EC-103A-330C-CB8546959882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DAD2781C-8184-F1FA-09EA-936B61CE6AEB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5DD7BA1-D59E-A22E-2C75-3E2BE13C9A1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E8E4648-3141-FFFE-39E2-29C31EF9011C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6E586AC-EF02-52B5-B55A-29C438E507C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9FFE529-241F-9A11-DCA3-E53E49FF7D4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DE90D36A-C125-70F6-495B-C52EAB06699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AF174FC-02D8-4809-7C15-0CC006535A58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0E488A3-C2E4-4F0A-9BEF-AB53C717AF2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50878C5-0337-2926-6423-1D00055A73F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7C242DDD-3C11-EA8C-45FC-F62B19D2DFA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F7E0849-DD1E-AFA4-8DC8-277EF13CECEB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3486CEE-4D5D-2E14-92B7-1FBE9DA685B0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62E4F5D-6E9C-9967-1DD3-E98A14D9EB80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F90EAB-9254-84D8-6B9B-02D9A152CBB1}"/>
              </a:ext>
            </a:extLst>
          </p:cNvPr>
          <p:cNvSpPr txBox="1"/>
          <p:nvPr/>
        </p:nvSpPr>
        <p:spPr>
          <a:xfrm>
            <a:off x="1800255" y="3539570"/>
            <a:ext cx="9170195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2"/>
                </a:solidFill>
              </a:rPr>
              <a:t>Trained Resnet50 (pretrained on ImageNet) to leverage powerful feature extraction capabilities.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3BADAAD-112F-A167-E146-9154FC2D42E0}"/>
              </a:ext>
            </a:extLst>
          </p:cNvPr>
          <p:cNvGrpSpPr/>
          <p:nvPr/>
        </p:nvGrpSpPr>
        <p:grpSpPr>
          <a:xfrm>
            <a:off x="1214878" y="895836"/>
            <a:ext cx="9898396" cy="1834764"/>
            <a:chOff x="1242570" y="4383564"/>
            <a:chExt cx="9898396" cy="1834764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A41E41E-9F99-34C2-7680-94E575BD1B7B}"/>
                </a:ext>
              </a:extLst>
            </p:cNvPr>
            <p:cNvSpPr/>
            <p:nvPr/>
          </p:nvSpPr>
          <p:spPr>
            <a:xfrm>
              <a:off x="1242570" y="4523657"/>
              <a:ext cx="9898396" cy="1694671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13DABD-80BC-C0F0-C81C-B8A61D6368AC}"/>
                </a:ext>
              </a:extLst>
            </p:cNvPr>
            <p:cNvSpPr txBox="1"/>
            <p:nvPr/>
          </p:nvSpPr>
          <p:spPr>
            <a:xfrm>
              <a:off x="1799530" y="4558096"/>
              <a:ext cx="2776722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Data Preprocessing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9D5415E-A18B-5481-FE49-C4EB63D82523}"/>
                </a:ext>
              </a:extLst>
            </p:cNvPr>
            <p:cNvSpPr txBox="1"/>
            <p:nvPr/>
          </p:nvSpPr>
          <p:spPr>
            <a:xfrm>
              <a:off x="1440848" y="4383564"/>
              <a:ext cx="37702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1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382BA47-E675-416A-DE46-4700FAA4D4F5}"/>
                </a:ext>
              </a:extLst>
            </p:cNvPr>
            <p:cNvSpPr txBox="1"/>
            <p:nvPr/>
          </p:nvSpPr>
          <p:spPr>
            <a:xfrm>
              <a:off x="1817874" y="5014480"/>
              <a:ext cx="9170195" cy="1031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/>
                <a:t>Image Preprocessing: </a:t>
              </a:r>
              <a:r>
                <a:rPr lang="en-GB" sz="1400"/>
                <a:t>Resized all images to the input size required by the model (e.g., 299x299 for Inception V3)</a:t>
              </a:r>
            </a:p>
            <a:p>
              <a:pPr>
                <a:lnSpc>
                  <a:spcPct val="150000"/>
                </a:lnSpc>
              </a:pPr>
              <a:r>
                <a:rPr lang="en-US" sz="1400" b="1"/>
                <a:t>Data Augmentation</a:t>
              </a:r>
              <a:r>
                <a:rPr lang="en-GB" sz="1400" b="1"/>
                <a:t>: </a:t>
              </a:r>
              <a:r>
                <a:rPr lang="en-GB" sz="1400"/>
                <a:t>Applied various augmentation techniques to improve model generalization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C6541B-3E0C-8B58-84C9-5089B57F325C}"/>
              </a:ext>
            </a:extLst>
          </p:cNvPr>
          <p:cNvGrpSpPr/>
          <p:nvPr/>
        </p:nvGrpSpPr>
        <p:grpSpPr>
          <a:xfrm>
            <a:off x="1214878" y="2745125"/>
            <a:ext cx="9898396" cy="1258477"/>
            <a:chOff x="1242570" y="4436559"/>
            <a:chExt cx="9898396" cy="125847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DFA9A95-F9AA-C1A8-AFAE-110897420084}"/>
                </a:ext>
              </a:extLst>
            </p:cNvPr>
            <p:cNvSpPr/>
            <p:nvPr/>
          </p:nvSpPr>
          <p:spPr>
            <a:xfrm>
              <a:off x="1242570" y="4523658"/>
              <a:ext cx="9898396" cy="1171378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9168F2E-6C32-4E0F-6A3D-87C3C693D6A7}"/>
                </a:ext>
              </a:extLst>
            </p:cNvPr>
            <p:cNvSpPr txBox="1"/>
            <p:nvPr/>
          </p:nvSpPr>
          <p:spPr>
            <a:xfrm>
              <a:off x="1799530" y="4610646"/>
              <a:ext cx="1814920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Model Setup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9A7F6BB-4373-FF38-F565-9B3A9F336FA6}"/>
                </a:ext>
              </a:extLst>
            </p:cNvPr>
            <p:cNvSpPr txBox="1"/>
            <p:nvPr/>
          </p:nvSpPr>
          <p:spPr>
            <a:xfrm>
              <a:off x="1363903" y="4436559"/>
              <a:ext cx="47801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2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2044D4-8BB8-A08A-1A15-AFCFE17A5280}"/>
                </a:ext>
              </a:extLst>
            </p:cNvPr>
            <p:cNvSpPr txBox="1"/>
            <p:nvPr/>
          </p:nvSpPr>
          <p:spPr>
            <a:xfrm>
              <a:off x="1817874" y="5077540"/>
              <a:ext cx="9170195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/>
                <a:t>Trained Inception V3 (pretrained on ImageNet) to leverage powerful feature extraction capabilities.</a:t>
              </a: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5418469-F67C-EC32-56D8-720141400FB0}"/>
              </a:ext>
            </a:extLst>
          </p:cNvPr>
          <p:cNvSpPr/>
          <p:nvPr/>
        </p:nvSpPr>
        <p:spPr>
          <a:xfrm>
            <a:off x="1214878" y="4126392"/>
            <a:ext cx="9898396" cy="1171378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819F77-B710-9D6F-F30D-0243C230E4A7}"/>
              </a:ext>
            </a:extLst>
          </p:cNvPr>
          <p:cNvGrpSpPr/>
          <p:nvPr/>
        </p:nvGrpSpPr>
        <p:grpSpPr>
          <a:xfrm>
            <a:off x="1336211" y="4123960"/>
            <a:ext cx="9624166" cy="1025958"/>
            <a:chOff x="1383882" y="5261075"/>
            <a:chExt cx="9624166" cy="102595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1F93F34-AF25-07BC-99DE-09197E83A99D}"/>
                </a:ext>
              </a:extLst>
            </p:cNvPr>
            <p:cNvSpPr txBox="1"/>
            <p:nvPr/>
          </p:nvSpPr>
          <p:spPr>
            <a:xfrm>
              <a:off x="1819509" y="5435162"/>
              <a:ext cx="2568332" cy="51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Attack Simulation</a:t>
              </a:r>
              <a:endParaRPr lang="id-ID" sz="2000" b="1">
                <a:solidFill>
                  <a:srgbClr val="8696FE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2BB321-4882-93A1-7FC6-A2E3CD4C4F7C}"/>
                </a:ext>
              </a:extLst>
            </p:cNvPr>
            <p:cNvSpPr txBox="1"/>
            <p:nvPr/>
          </p:nvSpPr>
          <p:spPr>
            <a:xfrm>
              <a:off x="1383882" y="5261075"/>
              <a:ext cx="495649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3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5B90F5-6200-99E0-2D58-45F1C76DE7DB}"/>
                </a:ext>
              </a:extLst>
            </p:cNvPr>
            <p:cNvSpPr txBox="1"/>
            <p:nvPr/>
          </p:nvSpPr>
          <p:spPr>
            <a:xfrm>
              <a:off x="1837853" y="5902056"/>
              <a:ext cx="9170195" cy="384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/>
                <a:t>Simulated PGN attack on CNN and shown misclassification after the attack.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BE1AD3-7993-58C5-8F64-93D895C5FFA0}"/>
              </a:ext>
            </a:extLst>
          </p:cNvPr>
          <p:cNvSpPr/>
          <p:nvPr/>
        </p:nvSpPr>
        <p:spPr>
          <a:xfrm>
            <a:off x="1204294" y="5396391"/>
            <a:ext cx="9898396" cy="1171378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AF00A5-25BB-38E0-C9B8-6CFB02522F86}"/>
              </a:ext>
            </a:extLst>
          </p:cNvPr>
          <p:cNvGrpSpPr/>
          <p:nvPr/>
        </p:nvGrpSpPr>
        <p:grpSpPr>
          <a:xfrm>
            <a:off x="1325627" y="5309292"/>
            <a:ext cx="9624166" cy="1025958"/>
            <a:chOff x="1383882" y="5261075"/>
            <a:chExt cx="9624166" cy="10259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0A461C-0D99-4F20-CCBE-D27A7492BCEB}"/>
                </a:ext>
              </a:extLst>
            </p:cNvPr>
            <p:cNvSpPr txBox="1"/>
            <p:nvPr/>
          </p:nvSpPr>
          <p:spPr>
            <a:xfrm>
              <a:off x="1819509" y="5435162"/>
              <a:ext cx="3475631" cy="5103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8696FE"/>
                  </a:solidFill>
                </a:rPr>
                <a:t>Defense Implementation</a:t>
              </a: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6620C5-A6B5-EBE6-2F4E-34002C2E8DFC}"/>
                </a:ext>
              </a:extLst>
            </p:cNvPr>
            <p:cNvSpPr txBox="1"/>
            <p:nvPr/>
          </p:nvSpPr>
          <p:spPr>
            <a:xfrm>
              <a:off x="1383882" y="5261075"/>
              <a:ext cx="532518" cy="928459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4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454456-7A26-ECF4-553F-4BF86048B972}"/>
                </a:ext>
              </a:extLst>
            </p:cNvPr>
            <p:cNvSpPr txBox="1"/>
            <p:nvPr/>
          </p:nvSpPr>
          <p:spPr>
            <a:xfrm>
              <a:off x="1837853" y="5902056"/>
              <a:ext cx="9170195" cy="3849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/>
                <a:t>Implemented Adversarial Training, Denoising Technique and Evaluated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361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621A47-5F59-A348-1CBA-1DEFC6AC19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26" t="1511" r="943" b="6782"/>
          <a:stretch/>
        </p:blipFill>
        <p:spPr>
          <a:xfrm>
            <a:off x="1821431" y="745418"/>
            <a:ext cx="8544126" cy="5795799"/>
          </a:xfrm>
          <a:prstGeom prst="rect">
            <a:avLst/>
          </a:prstGeom>
        </p:spPr>
      </p:pic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8BB57260-5833-878A-96D5-CE96B0130C7C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F19D75-DB93-3932-4850-1FAC26A4118E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71C324D1-1200-B976-113B-54BF286940B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481079C-5854-6861-FE17-60F8A5E7389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3D657C0-9A01-3BDB-5F34-2E41C4DAC790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1D1304-1218-5424-1F23-B33FE3395219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4F74278-257C-D14A-C88F-DDA4C3245B61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3DBAE95-D139-3352-76CA-BEED889E358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6560F82D-1E88-464A-FB59-F0027AC7B2C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72F9BD0-9B82-C4BC-FF94-09E0FD1F94F8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1813EA-7A21-F4D6-A4C6-20C7A34F25D1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B4C9817-9AF4-3347-8AE6-76762D8328A5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C170F7-9BCA-5D48-45EA-2100948C541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97C1D69-13F5-33C0-1B23-8FC64D09341E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F2C17B3-F7AE-ABFC-4B9F-440BE30692E4}"/>
              </a:ext>
            </a:extLst>
          </p:cNvPr>
          <p:cNvSpPr txBox="1"/>
          <p:nvPr/>
        </p:nvSpPr>
        <p:spPr>
          <a:xfrm>
            <a:off x="3575459" y="91462"/>
            <a:ext cx="579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3600">
                <a:solidFill>
                  <a:schemeClr val="accent3"/>
                </a:solidFill>
                <a:latin typeface="Outfit Medium" pitchFamily="2" charset="0"/>
              </a:rPr>
              <a:t>Overall </a:t>
            </a:r>
            <a:r>
              <a:rPr lang="en-ID" sz="3600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System Diagram</a:t>
            </a:r>
            <a:endParaRPr lang="en-ID" sz="3600">
              <a:solidFill>
                <a:schemeClr val="accent3"/>
              </a:solidFill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055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1A57-2A68-C1FD-94A2-63334BBC7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7DFA76A5-C3D9-DA40-6B95-5E4202321236}"/>
              </a:ext>
            </a:extLst>
          </p:cNvPr>
          <p:cNvGrpSpPr/>
          <p:nvPr/>
        </p:nvGrpSpPr>
        <p:grpSpPr>
          <a:xfrm rot="454359">
            <a:off x="-11569" y="5127635"/>
            <a:ext cx="1611354" cy="1141658"/>
            <a:chOff x="-27979" y="5270662"/>
            <a:chExt cx="2140300" cy="1516423"/>
          </a:xfrm>
        </p:grpSpPr>
        <p:grpSp>
          <p:nvGrpSpPr>
            <p:cNvPr id="76" name="Graphic 11">
              <a:extLst>
                <a:ext uri="{FF2B5EF4-FFF2-40B4-BE49-F238E27FC236}">
                  <a16:creationId xmlns:a16="http://schemas.microsoft.com/office/drawing/2014/main" id="{25721C76-B931-F9A6-AAEA-ADA69AE3B16B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189B9D-8DF4-B3F8-08EE-E0C8D2D040A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B02935D-326E-94B7-BF52-205798D2230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C0A9690-393F-EEF9-7778-336824755E0D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619F5D0-F2C9-1585-A070-5D504557730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221D9BC-EC06-8E3E-5D7C-B70177DBC429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0A8C5C35-EAC0-44B6-771F-D872C6C644C7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79CC87A-9B46-2C5F-9259-98B745EB927C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F820489-2CB8-56A2-193B-C20C3EAAA8C4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D42BF0D-45E4-99C0-2331-105DF15FA929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2F9E3F2-83D0-1BCC-6DD5-F68719F932D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6B54E22-DBD0-BDB0-8DD5-C4085752F40D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4" name="Google Shape;544;p14">
            <a:extLst>
              <a:ext uri="{FF2B5EF4-FFF2-40B4-BE49-F238E27FC236}">
                <a16:creationId xmlns:a16="http://schemas.microsoft.com/office/drawing/2014/main" id="{E9314883-3066-342F-525E-E3465D265D4F}"/>
              </a:ext>
            </a:extLst>
          </p:cNvPr>
          <p:cNvSpPr/>
          <p:nvPr/>
        </p:nvSpPr>
        <p:spPr>
          <a:xfrm rot="18696891" flipH="1">
            <a:off x="255894" y="1200837"/>
            <a:ext cx="481602" cy="48160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E799266-6487-987A-642D-58CDDCE45334}"/>
              </a:ext>
            </a:extLst>
          </p:cNvPr>
          <p:cNvSpPr txBox="1"/>
          <p:nvPr/>
        </p:nvSpPr>
        <p:spPr>
          <a:xfrm>
            <a:off x="3196012" y="428082"/>
            <a:ext cx="547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Project Completion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73" name="Google Shape;544;p14">
            <a:extLst>
              <a:ext uri="{FF2B5EF4-FFF2-40B4-BE49-F238E27FC236}">
                <a16:creationId xmlns:a16="http://schemas.microsoft.com/office/drawing/2014/main" id="{003BFB3B-037C-8ABD-6AAD-D58AE404B71A}"/>
              </a:ext>
            </a:extLst>
          </p:cNvPr>
          <p:cNvSpPr/>
          <p:nvPr/>
        </p:nvSpPr>
        <p:spPr>
          <a:xfrm rot="18696891" flipH="1">
            <a:off x="10473845" y="999181"/>
            <a:ext cx="1071814" cy="107181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155F760C-2E97-40FF-8C22-CEF198AF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85" y="1081735"/>
            <a:ext cx="10150230" cy="5050692"/>
          </a:xfrm>
          <a:prstGeom prst="rect">
            <a:avLst/>
          </a:prstGeom>
        </p:spPr>
      </p:pic>
      <p:pic>
        <p:nvPicPr>
          <p:cNvPr id="4" name="Picture 3" descr="A red location pin with a black background&#10;&#10;Description automatically generated">
            <a:extLst>
              <a:ext uri="{FF2B5EF4-FFF2-40B4-BE49-F238E27FC236}">
                <a16:creationId xmlns:a16="http://schemas.microsoft.com/office/drawing/2014/main" id="{90566047-CF8C-BDF4-D8B4-7AED68B92D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76991" y="3091903"/>
            <a:ext cx="679900" cy="6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51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39730-6798-29BB-F443-3FA378312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A96970A-9579-1C1D-B336-9A84868EB234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References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B92E840F-BB0B-59D7-0989-275458AA4508}"/>
              </a:ext>
            </a:extLst>
          </p:cNvPr>
          <p:cNvSpPr/>
          <p:nvPr/>
        </p:nvSpPr>
        <p:spPr>
          <a:xfrm rot="9755937" flipH="1">
            <a:off x="330877" y="30682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77AF9EA2-6BC7-37A2-34F7-78DED4666BA3}"/>
              </a:ext>
            </a:extLst>
          </p:cNvPr>
          <p:cNvSpPr/>
          <p:nvPr/>
        </p:nvSpPr>
        <p:spPr>
          <a:xfrm rot="2730025" flipH="1">
            <a:off x="10842694" y="5806206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E7999-37E3-74DF-F4E4-C119E6A7AB03}"/>
              </a:ext>
            </a:extLst>
          </p:cNvPr>
          <p:cNvSpPr txBox="1"/>
          <p:nvPr/>
        </p:nvSpPr>
        <p:spPr>
          <a:xfrm>
            <a:off x="1247466" y="1223418"/>
            <a:ext cx="9762279" cy="339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sz="1800">
                <a:solidFill>
                  <a:schemeClr val="tx1"/>
                </a:solidFill>
              </a:rPr>
              <a:t>[1] Z. Ge, H. Liu, X. Wang, F. Shang, and Y. Liu, "Boosting Adversarial Transferability by Achieving Flat Local Maxima," Neural Information Processing Systems (</a:t>
            </a:r>
            <a:r>
              <a:rPr lang="en-US" sz="1800" err="1">
                <a:solidFill>
                  <a:schemeClr val="tx1"/>
                </a:solidFill>
              </a:rPr>
              <a:t>NeurIPS</a:t>
            </a:r>
            <a:r>
              <a:rPr lang="en-US" sz="1800">
                <a:solidFill>
                  <a:schemeClr val="tx1"/>
                </a:solidFill>
              </a:rPr>
              <a:t> 2023), arXiv:2306.05225, Nov. 2023. [Online]. Available: </a:t>
            </a:r>
            <a:r>
              <a:rPr lang="en-US" sz="1800">
                <a:solidFill>
                  <a:schemeClr val="tx1"/>
                </a:solidFill>
                <a:hlinkClick r:id="rId3"/>
              </a:rPr>
              <a:t>https://arxiv.org/abs/2306.05225</a:t>
            </a:r>
            <a:endParaRPr lang="en-US" sz="180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sz="1800">
                <a:solidFill>
                  <a:schemeClr val="tx1"/>
                </a:solidFill>
              </a:rPr>
              <a:t>[2] Li, </a:t>
            </a:r>
            <a:r>
              <a:rPr lang="en-US" sz="1800" err="1">
                <a:solidFill>
                  <a:schemeClr val="tx1"/>
                </a:solidFill>
              </a:rPr>
              <a:t>Xiangjuan</a:t>
            </a:r>
            <a:r>
              <a:rPr lang="en-US" sz="1800">
                <a:solidFill>
                  <a:schemeClr val="tx1"/>
                </a:solidFill>
              </a:rPr>
              <a:t> &amp; Li, </a:t>
            </a:r>
            <a:r>
              <a:rPr lang="en-US" sz="1800" err="1">
                <a:solidFill>
                  <a:schemeClr val="tx1"/>
                </a:solidFill>
              </a:rPr>
              <a:t>Feifan</a:t>
            </a:r>
            <a:r>
              <a:rPr lang="en-US" sz="1800">
                <a:solidFill>
                  <a:schemeClr val="tx1"/>
                </a:solidFill>
              </a:rPr>
              <a:t> &amp; Li, Yang &amp; Pan, Quan. (2023). PGN: A Perturbation Generation Network Against Deep Reinforcement Learning. 611-618. 10.1109/ICTAI59109.2023.00096. </a:t>
            </a: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sz="1800">
                <a:solidFill>
                  <a:schemeClr val="tx1"/>
                </a:solidFill>
              </a:rPr>
              <a:t>[3] </a:t>
            </a:r>
            <a:r>
              <a:rPr lang="en-GB" sz="1800">
                <a:solidFill>
                  <a:schemeClr val="tx1"/>
                </a:solidFill>
              </a:rPr>
              <a:t>J. Dong, J. Chen, X. Xie, J. Lai, and H. Chen, "Adversarial Attack and </a:t>
            </a:r>
            <a:r>
              <a:rPr lang="en-GB" sz="1800" err="1">
                <a:solidFill>
                  <a:schemeClr val="tx1"/>
                </a:solidFill>
              </a:rPr>
              <a:t>Defense</a:t>
            </a:r>
            <a:r>
              <a:rPr lang="en-GB" sz="1800">
                <a:solidFill>
                  <a:schemeClr val="tx1"/>
                </a:solidFill>
              </a:rPr>
              <a:t> for Medical Image Analysis: Methods and Applications," </a:t>
            </a:r>
            <a:r>
              <a:rPr lang="en-GB" sz="1800" err="1">
                <a:solidFill>
                  <a:schemeClr val="tx1"/>
                </a:solidFill>
              </a:rPr>
              <a:t>arXiv</a:t>
            </a:r>
            <a:r>
              <a:rPr lang="en-GB" sz="1800">
                <a:solidFill>
                  <a:schemeClr val="tx1"/>
                </a:solidFill>
              </a:rPr>
              <a:t>, arXiv:2303.14133, Mar. 2023. [Online]. Available: https://doi.org/10.48550/arXiv.2303.14133</a:t>
            </a:r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53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6D68-AED2-0654-6338-43FD161C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164E197-06D7-279F-8539-EC10836E7FF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72CA08-7731-D461-9F5C-DABE0EFD07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F403363A-A322-D69D-FE48-E8CD716EF607}"/>
              </a:ext>
            </a:extLst>
          </p:cNvPr>
          <p:cNvSpPr/>
          <p:nvPr/>
        </p:nvSpPr>
        <p:spPr>
          <a:xfrm rot="20589211" flipH="1">
            <a:off x="6408867" y="-642825"/>
            <a:ext cx="6359498" cy="6034238"/>
          </a:xfrm>
          <a:custGeom>
            <a:avLst/>
            <a:gdLst>
              <a:gd name="connsiteX0" fmla="*/ 4951073 w 6359498"/>
              <a:gd name="connsiteY0" fmla="*/ 0 h 6034238"/>
              <a:gd name="connsiteX1" fmla="*/ 0 w 6359498"/>
              <a:gd name="connsiteY1" fmla="*/ 1499201 h 6034238"/>
              <a:gd name="connsiteX2" fmla="*/ 1206157 w 6359498"/>
              <a:gd name="connsiteY2" fmla="*/ 5482504 h 6034238"/>
              <a:gd name="connsiteX3" fmla="*/ 1454410 w 6359498"/>
              <a:gd name="connsiteY3" fmla="*/ 5633321 h 6034238"/>
              <a:gd name="connsiteX4" fmla="*/ 3037752 w 6359498"/>
              <a:gd name="connsiteY4" fmla="*/ 6034238 h 6034238"/>
              <a:gd name="connsiteX5" fmla="*/ 6359498 w 6359498"/>
              <a:gd name="connsiteY5" fmla="*/ 2712492 h 6034238"/>
              <a:gd name="connsiteX6" fmla="*/ 5150691 w 6359498"/>
              <a:gd name="connsiteY6" fmla="*/ 149271 h 60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9498" h="6034238">
                <a:moveTo>
                  <a:pt x="4951073" y="0"/>
                </a:moveTo>
                <a:lnTo>
                  <a:pt x="0" y="1499201"/>
                </a:lnTo>
                <a:lnTo>
                  <a:pt x="1206157" y="5482504"/>
                </a:lnTo>
                <a:lnTo>
                  <a:pt x="1454410" y="5633321"/>
                </a:lnTo>
                <a:cubicBezTo>
                  <a:pt x="1925080" y="5889004"/>
                  <a:pt x="2464456" y="6034238"/>
                  <a:pt x="3037752" y="6034238"/>
                </a:cubicBezTo>
                <a:cubicBezTo>
                  <a:pt x="4872302" y="6034238"/>
                  <a:pt x="6359498" y="4547042"/>
                  <a:pt x="6359498" y="2712492"/>
                </a:cubicBezTo>
                <a:cubicBezTo>
                  <a:pt x="6359498" y="1680558"/>
                  <a:pt x="5888940" y="758528"/>
                  <a:pt x="5150691" y="14927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425FED1A-7507-E20A-8CFF-6764B156C49F}"/>
              </a:ext>
            </a:extLst>
          </p:cNvPr>
          <p:cNvSpPr/>
          <p:nvPr/>
        </p:nvSpPr>
        <p:spPr>
          <a:xfrm>
            <a:off x="1" y="749993"/>
            <a:ext cx="12467491" cy="2995529"/>
          </a:xfrm>
          <a:custGeom>
            <a:avLst/>
            <a:gdLst>
              <a:gd name="connsiteX0" fmla="*/ 0 w 9944101"/>
              <a:gd name="connsiteY0" fmla="*/ 0 h 3440096"/>
              <a:gd name="connsiteX1" fmla="*/ 9750183 w 9944101"/>
              <a:gd name="connsiteY1" fmla="*/ 0 h 3440096"/>
              <a:gd name="connsiteX2" fmla="*/ 9944101 w 9944101"/>
              <a:gd name="connsiteY2" fmla="*/ 193918 h 3440096"/>
              <a:gd name="connsiteX3" fmla="*/ 9944101 w 9944101"/>
              <a:gd name="connsiteY3" fmla="*/ 3246178 h 3440096"/>
              <a:gd name="connsiteX4" fmla="*/ 9750183 w 9944101"/>
              <a:gd name="connsiteY4" fmla="*/ 3440096 h 3440096"/>
              <a:gd name="connsiteX5" fmla="*/ 0 w 9944101"/>
              <a:gd name="connsiteY5" fmla="*/ 3440096 h 34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4101" h="3440096">
                <a:moveTo>
                  <a:pt x="0" y="0"/>
                </a:moveTo>
                <a:lnTo>
                  <a:pt x="9750183" y="0"/>
                </a:lnTo>
                <a:cubicBezTo>
                  <a:pt x="9857281" y="0"/>
                  <a:pt x="9944101" y="86820"/>
                  <a:pt x="9944101" y="193918"/>
                </a:cubicBezTo>
                <a:lnTo>
                  <a:pt x="9944101" y="3246178"/>
                </a:lnTo>
                <a:cubicBezTo>
                  <a:pt x="9944101" y="3353276"/>
                  <a:pt x="9857281" y="3440096"/>
                  <a:pt x="9750183" y="3440096"/>
                </a:cubicBezTo>
                <a:lnTo>
                  <a:pt x="0" y="34400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659D76-C5B6-8459-5124-2CA6F5C2A66B}"/>
              </a:ext>
            </a:extLst>
          </p:cNvPr>
          <p:cNvSpPr txBox="1"/>
          <p:nvPr/>
        </p:nvSpPr>
        <p:spPr>
          <a:xfrm>
            <a:off x="3422488" y="1234246"/>
            <a:ext cx="5071645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/>
              </a:rPr>
              <a:t>IT211</a:t>
            </a:r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/>
              </a:rPr>
              <a:t>66860</a:t>
            </a:r>
            <a:endParaRPr lang="en-ID" sz="4400" b="1" i="0">
              <a:solidFill>
                <a:schemeClr val="bg1"/>
              </a:solidFill>
              <a:effectLst/>
              <a:latin typeface="Rubik" pitchFamily="2" charset="-79"/>
              <a:cs typeface="Rubik"/>
            </a:endParaRPr>
          </a:p>
          <a:p>
            <a:pPr algn="ctr"/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/>
              </a:rPr>
              <a:t>P.G.E.J. </a:t>
            </a:r>
            <a:r>
              <a:rPr lang="en-ID" sz="4400" b="1" err="1">
                <a:solidFill>
                  <a:schemeClr val="bg1"/>
                </a:solidFill>
                <a:latin typeface="Rubik" pitchFamily="2" charset="-79"/>
                <a:cs typeface="Rubik"/>
              </a:rPr>
              <a:t>Sandamal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68882-44B3-207E-66E1-3884E14300A2}"/>
              </a:ext>
            </a:extLst>
          </p:cNvPr>
          <p:cNvSpPr txBox="1"/>
          <p:nvPr/>
        </p:nvSpPr>
        <p:spPr>
          <a:xfrm>
            <a:off x="3663668" y="2728242"/>
            <a:ext cx="499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 Security</a:t>
            </a:r>
          </a:p>
        </p:txBody>
      </p:sp>
      <p:pic>
        <p:nvPicPr>
          <p:cNvPr id="7" name="Picture 6" descr="A person with a beard and mustache wearing a suit and tie&#10;&#10;Description automatically generated">
            <a:extLst>
              <a:ext uri="{FF2B5EF4-FFF2-40B4-BE49-F238E27FC236}">
                <a16:creationId xmlns:a16="http://schemas.microsoft.com/office/drawing/2014/main" id="{7D7A9F18-F2A8-7640-A41A-2DA94E5F7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910" y="3066796"/>
            <a:ext cx="2692401" cy="3532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1434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66EA-2B04-DE69-B425-E15A9E67C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615BE909-E952-20FA-639E-BE4437E90C0A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1B7E19-D77F-43DB-5C0F-9108989E8E6E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06E32C13-8B5A-BCFF-FAB1-1BB850733E5A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191F45A-72E1-2D3F-E71F-9344CF64303E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2AD46AF-6F2C-2E43-1DEE-2402095818C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332EFB-9785-2AB5-B25E-877C040FEAB4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3F2A49-C68A-A9BF-EC33-96239F00AA3A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84C76F76-B80D-A014-6339-D1B538249471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F12A5A7C-70F6-E92C-FB08-FEA1679E4305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ECBE63C-08F8-496C-A9F5-2B65F9886CB6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BB8CF3A-5E0E-90BA-A03C-698D7068798C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1345B3C-B061-CD4F-7CFF-071F11D2E60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A0D0008-33AF-8D62-1008-5DEA7C423222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E0D22DC-986A-3927-C95F-A57EDE72B1CE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AAD3AF-2B2B-EB0F-F58F-F39C180EDAAE}"/>
              </a:ext>
            </a:extLst>
          </p:cNvPr>
          <p:cNvGrpSpPr/>
          <p:nvPr/>
        </p:nvGrpSpPr>
        <p:grpSpPr>
          <a:xfrm>
            <a:off x="1174978" y="2331618"/>
            <a:ext cx="4645531" cy="1044632"/>
            <a:chOff x="650452" y="1955493"/>
            <a:chExt cx="2696603" cy="14928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F6627B4-0547-A4F0-E503-DE8E785DC503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AD0068-0096-818D-EDC3-0CD56BC4D0FB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151F48-ED28-407B-858D-B00D653D5649}"/>
                </a:ext>
              </a:extLst>
            </p:cNvPr>
            <p:cNvSpPr txBox="1"/>
            <p:nvPr/>
          </p:nvSpPr>
          <p:spPr>
            <a:xfrm>
              <a:off x="11323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Introduction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84C8C7-9738-3909-2021-8A17BA7D1085}"/>
              </a:ext>
            </a:extLst>
          </p:cNvPr>
          <p:cNvSpPr txBox="1"/>
          <p:nvPr/>
        </p:nvSpPr>
        <p:spPr>
          <a:xfrm>
            <a:off x="1064857" y="826747"/>
            <a:ext cx="10110860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rPr>
              <a:t>Robustness Evaluation of CNN Against </a:t>
            </a:r>
            <a:r>
              <a:rPr lang="en-GB" sz="3600" b="1">
                <a:solidFill>
                  <a:srgbClr val="8696FE"/>
                </a:solidFill>
                <a:latin typeface="Outfit Medium"/>
              </a:rPr>
              <a:t>Structure Invariant Attack (SIA) </a:t>
            </a:r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rPr>
              <a:t>Adversarial Attack</a:t>
            </a:r>
            <a:endParaRPr lang="en-ID" sz="3600" b="1">
              <a:solidFill>
                <a:schemeClr val="tx1">
                  <a:lumMod val="75000"/>
                  <a:lumOff val="25000"/>
                </a:schemeClr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521997-DB9A-23FE-F84B-8B330E344296}"/>
              </a:ext>
            </a:extLst>
          </p:cNvPr>
          <p:cNvGrpSpPr/>
          <p:nvPr/>
        </p:nvGrpSpPr>
        <p:grpSpPr>
          <a:xfrm>
            <a:off x="6184325" y="2331618"/>
            <a:ext cx="4709227" cy="1044632"/>
            <a:chOff x="557336" y="1955493"/>
            <a:chExt cx="2733576" cy="14928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89557E9-1FDB-04CB-FA8C-64F88E93EA89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FA8229-F48B-648B-FBF6-886267241974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2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038E20-9F43-5463-2197-4EC110DB0367}"/>
                </a:ext>
              </a:extLst>
            </p:cNvPr>
            <p:cNvSpPr txBox="1"/>
            <p:nvPr/>
          </p:nvSpPr>
          <p:spPr>
            <a:xfrm>
              <a:off x="1086424" y="2294443"/>
              <a:ext cx="1969786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Research Problem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7B1453-4A86-01BB-EA12-D9C8D930AF5B}"/>
              </a:ext>
            </a:extLst>
          </p:cNvPr>
          <p:cNvGrpSpPr/>
          <p:nvPr/>
        </p:nvGrpSpPr>
        <p:grpSpPr>
          <a:xfrm>
            <a:off x="1174978" y="3613431"/>
            <a:ext cx="4645531" cy="1044632"/>
            <a:chOff x="650452" y="1955493"/>
            <a:chExt cx="2696603" cy="149286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DB97E0B2-30B6-636F-F3FE-C79A5FF6F839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CC050B-1588-EBDD-C76D-CB4AE0EE8BF9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3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0A8D88-D14A-DDA7-63E1-D2458F9A59A5}"/>
                </a:ext>
              </a:extLst>
            </p:cNvPr>
            <p:cNvSpPr txBox="1"/>
            <p:nvPr/>
          </p:nvSpPr>
          <p:spPr>
            <a:xfrm>
              <a:off x="11272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Objectives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E80E5AA-3BC8-CEF2-781A-C31E67023CC5}"/>
              </a:ext>
            </a:extLst>
          </p:cNvPr>
          <p:cNvGrpSpPr/>
          <p:nvPr/>
        </p:nvGrpSpPr>
        <p:grpSpPr>
          <a:xfrm>
            <a:off x="6184325" y="3613431"/>
            <a:ext cx="4709226" cy="1044632"/>
            <a:chOff x="557336" y="1955493"/>
            <a:chExt cx="2733576" cy="149286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301A82FC-EDBA-A5C6-DFA9-EE6BD2E4AB2F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9C31FF6-F763-2021-0C91-68F1003ED670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4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BBD94A-5A51-CFC2-F55D-1B5FB131A423}"/>
                </a:ext>
              </a:extLst>
            </p:cNvPr>
            <p:cNvSpPr txBox="1"/>
            <p:nvPr/>
          </p:nvSpPr>
          <p:spPr>
            <a:xfrm>
              <a:off x="1101726" y="2294443"/>
              <a:ext cx="210249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Literature Review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756D6B-8F4C-68C9-6E12-B43960051BA9}"/>
              </a:ext>
            </a:extLst>
          </p:cNvPr>
          <p:cNvGrpSpPr/>
          <p:nvPr/>
        </p:nvGrpSpPr>
        <p:grpSpPr>
          <a:xfrm>
            <a:off x="1174978" y="4884381"/>
            <a:ext cx="4645531" cy="1044632"/>
            <a:chOff x="557337" y="1955493"/>
            <a:chExt cx="2696603" cy="14928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961B071-70A1-BFA8-3C81-8AF7AD78B896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822327C-EF86-83DC-D012-874E0F5CFE44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2D5D94A-C2FF-D8E4-03AF-E61AC6E450C5}"/>
                </a:ext>
              </a:extLst>
            </p:cNvPr>
            <p:cNvSpPr txBox="1"/>
            <p:nvPr/>
          </p:nvSpPr>
          <p:spPr>
            <a:xfrm>
              <a:off x="1076210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Methodology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C2B364-3B2E-B28B-161A-4EA892B0CC72}"/>
              </a:ext>
            </a:extLst>
          </p:cNvPr>
          <p:cNvGrpSpPr/>
          <p:nvPr/>
        </p:nvGrpSpPr>
        <p:grpSpPr>
          <a:xfrm>
            <a:off x="6184325" y="4884381"/>
            <a:ext cx="4645531" cy="1044632"/>
            <a:chOff x="557337" y="1955493"/>
            <a:chExt cx="2696603" cy="149286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A96FE2A-55E7-DF34-8A33-8D31D76383E0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B00926A-0EFC-E193-4CEE-FFA96D497F36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  <a:cs typeface="Poppins"/>
                </a:rPr>
                <a:t>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D28C3D0-D5EF-D325-528F-C808F000E562}"/>
                </a:ext>
              </a:extLst>
            </p:cNvPr>
            <p:cNvSpPr txBox="1"/>
            <p:nvPr/>
          </p:nvSpPr>
          <p:spPr>
            <a:xfrm>
              <a:off x="1101726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Current Progress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34523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74CCD-CA46-4201-2F8A-57356A1F2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AA57B8C4-B440-7650-2A86-E3FE13CD9245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0F7C285-8E58-4B9A-97F0-C81EA02C9FA0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8C5CDDA6-3E86-F1E9-2207-D2936C4B576B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7932C5F-670C-C39E-EB3A-27C476925D2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87658D2-7812-8C3D-8BF5-E603DA59981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C51C7315-A817-9122-88FB-DC145230E756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3EA6808-7AFF-922C-1686-3BC6817BA6A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6AA7B73-9539-37A3-5796-48FFF3C9A3F4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595B3B5F-7B0B-56FE-CD50-775F320B933C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96D6DAC-873C-D196-A9E6-6D38907F3FD7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87E3B9F-5AA3-EC6B-152B-313A7A8BEE1B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366B91EE-DFE5-0805-C289-25EF909D2DA7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4065F3F-5CAC-BF98-ADDD-C9223DC51C2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CE6151D-A6E9-EEDD-CD96-1C2F22334DA5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B6F63D-25D5-3FAD-02B2-F4507D7BE8DF}"/>
              </a:ext>
            </a:extLst>
          </p:cNvPr>
          <p:cNvGrpSpPr/>
          <p:nvPr/>
        </p:nvGrpSpPr>
        <p:grpSpPr>
          <a:xfrm>
            <a:off x="1134586" y="1761066"/>
            <a:ext cx="4633357" cy="3599210"/>
            <a:chOff x="3144907" y="4058739"/>
            <a:chExt cx="4633357" cy="359921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89E337E-AE96-3CE9-ACCD-6FD5E736DD2E}"/>
                </a:ext>
              </a:extLst>
            </p:cNvPr>
            <p:cNvSpPr/>
            <p:nvPr/>
          </p:nvSpPr>
          <p:spPr>
            <a:xfrm>
              <a:off x="3144907" y="4058739"/>
              <a:ext cx="4633357" cy="359921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1AF2FE8-AC3E-44CF-54F9-72425CB26050}"/>
                </a:ext>
              </a:extLst>
            </p:cNvPr>
            <p:cNvGrpSpPr/>
            <p:nvPr/>
          </p:nvGrpSpPr>
          <p:grpSpPr>
            <a:xfrm>
              <a:off x="3322781" y="4267609"/>
              <a:ext cx="4331595" cy="3042885"/>
              <a:chOff x="4728459" y="4469557"/>
              <a:chExt cx="4331595" cy="304288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83ED76-6DBE-7071-E6F2-BEE2D278D693}"/>
                  </a:ext>
                </a:extLst>
              </p:cNvPr>
              <p:cNvSpPr txBox="1"/>
              <p:nvPr/>
            </p:nvSpPr>
            <p:spPr>
              <a:xfrm>
                <a:off x="4728459" y="4469557"/>
                <a:ext cx="2969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is </a:t>
                </a:r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SIA</a:t>
                </a:r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Attack?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FC04E71-A82D-BBD9-F624-E0884FE34876}"/>
                  </a:ext>
                </a:extLst>
              </p:cNvPr>
              <p:cNvSpPr txBox="1"/>
              <p:nvPr/>
            </p:nvSpPr>
            <p:spPr>
              <a:xfrm>
                <a:off x="4728459" y="4869667"/>
                <a:ext cx="4331595" cy="264277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 </a:t>
                </a: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ea typeface="+mn-lt"/>
                    <a:cs typeface="+mn-lt"/>
                  </a:rPr>
                  <a:t>Structure Invariant Attack</a:t>
                </a: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 (SIA) attack divides an image into blocks and applies transformations to deceive CNNs, causing misclassification. It exploits CNNs' spatial consistency, posing threats to AI systems, especially in medical imaging.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C42EAD-2DF3-C36A-F6C5-C6DF80603CC3}"/>
              </a:ext>
            </a:extLst>
          </p:cNvPr>
          <p:cNvSpPr txBox="1"/>
          <p:nvPr/>
        </p:nvSpPr>
        <p:spPr>
          <a:xfrm>
            <a:off x="1134586" y="904838"/>
            <a:ext cx="5115767" cy="78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Introduction</a:t>
            </a:r>
          </a:p>
        </p:txBody>
      </p:sp>
      <p:pic>
        <p:nvPicPr>
          <p:cNvPr id="4" name="Picture 3" descr="A collage of a dog&#10;&#10;Description automatically generated">
            <a:extLst>
              <a:ext uri="{FF2B5EF4-FFF2-40B4-BE49-F238E27FC236}">
                <a16:creationId xmlns:a16="http://schemas.microsoft.com/office/drawing/2014/main" id="{4739BF4D-04DE-343B-676B-C60101A8B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097" y="1900431"/>
            <a:ext cx="5790590" cy="3325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4043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66D6C-BE78-59B0-1293-2D44F5364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B76736-C204-5420-3387-2C0C9DBC21CB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3" name="Graphic 11">
              <a:extLst>
                <a:ext uri="{FF2B5EF4-FFF2-40B4-BE49-F238E27FC236}">
                  <a16:creationId xmlns:a16="http://schemas.microsoft.com/office/drawing/2014/main" id="{2E91140F-663C-0D14-0BE2-3CE359D8E06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CC0E15B-37FD-B480-EA22-3B3CAA28A922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D3D76C8-9F52-8E8D-0304-C54F222C66CF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117D24-7927-D6E6-6AE4-32B7F3821FDE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6ABF907-E35F-108A-6647-7D696401A7D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5192E11-301A-8CDB-B374-8B0B9B27EA3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CFAF1565-4562-7C45-EFA3-8E72C0BB161D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89E151DF-9E13-5BA4-ECDB-7AFE976685A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31F84F0-A473-9C0E-DF29-EC7511FC5934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4214948-4B2A-D0BB-5D95-5D8FD105E747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5B45A39-F69C-D4B3-E7DC-789EA638B4C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8515478-D2E6-9B53-5DB6-BAA543BED0DB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2469E773-EA64-DCFE-1F2E-01F79C1DCA98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4" name="Picture Placeholder 1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08265A16-B4AD-EFE5-D260-2BA37AD3DD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6582397" y="1242724"/>
            <a:ext cx="5585074" cy="558507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541ED-8B4F-1CCE-41FC-CABBBE6F66DE}"/>
              </a:ext>
            </a:extLst>
          </p:cNvPr>
          <p:cNvSpPr txBox="1"/>
          <p:nvPr/>
        </p:nvSpPr>
        <p:spPr>
          <a:xfrm>
            <a:off x="1011567" y="1104504"/>
            <a:ext cx="463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Research Problem</a:t>
            </a:r>
          </a:p>
        </p:txBody>
      </p:sp>
      <p:sp>
        <p:nvSpPr>
          <p:cNvPr id="38" name="Google Shape;544;p14">
            <a:extLst>
              <a:ext uri="{FF2B5EF4-FFF2-40B4-BE49-F238E27FC236}">
                <a16:creationId xmlns:a16="http://schemas.microsoft.com/office/drawing/2014/main" id="{A2725A92-E229-DCC1-64D3-5A228F86870D}"/>
              </a:ext>
            </a:extLst>
          </p:cNvPr>
          <p:cNvSpPr/>
          <p:nvPr/>
        </p:nvSpPr>
        <p:spPr>
          <a:xfrm rot="1526682">
            <a:off x="1728195" y="401764"/>
            <a:ext cx="562004" cy="56200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1338EBAC-60D0-C2AB-3194-B1FA707468D2}"/>
              </a:ext>
            </a:extLst>
          </p:cNvPr>
          <p:cNvSpPr/>
          <p:nvPr/>
        </p:nvSpPr>
        <p:spPr>
          <a:xfrm rot="1526682">
            <a:off x="7733109" y="1487115"/>
            <a:ext cx="263530" cy="2635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AAB07C-78A1-3E0B-0CC3-1907362E23AC}"/>
              </a:ext>
            </a:extLst>
          </p:cNvPr>
          <p:cNvGrpSpPr/>
          <p:nvPr/>
        </p:nvGrpSpPr>
        <p:grpSpPr>
          <a:xfrm>
            <a:off x="1055283" y="2079197"/>
            <a:ext cx="5585074" cy="1525851"/>
            <a:chOff x="3144701" y="4120385"/>
            <a:chExt cx="3774320" cy="152585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341D2DF-38FC-3663-5817-64670C57112F}"/>
                </a:ext>
              </a:extLst>
            </p:cNvPr>
            <p:cNvSpPr/>
            <p:nvPr/>
          </p:nvSpPr>
          <p:spPr>
            <a:xfrm>
              <a:off x="3144701" y="4120385"/>
              <a:ext cx="3774320" cy="1525851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2C0FEE-282F-D40E-A5B2-AFFA35D9D7BF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1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effective are existing defence strategies in enhancing the robustness of CNN models used for chest X-ray classification against SIA attacks?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43ED718-9D47-47AD-5A94-CDD5DEFE44D5}"/>
              </a:ext>
            </a:extLst>
          </p:cNvPr>
          <p:cNvGrpSpPr/>
          <p:nvPr/>
        </p:nvGrpSpPr>
        <p:grpSpPr>
          <a:xfrm>
            <a:off x="1071662" y="3925728"/>
            <a:ext cx="5585074" cy="1394710"/>
            <a:chOff x="3144701" y="4120386"/>
            <a:chExt cx="3774320" cy="13947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DF6904D-2D8F-8BDB-1FDD-B271C8AE4441}"/>
                </a:ext>
              </a:extLst>
            </p:cNvPr>
            <p:cNvSpPr/>
            <p:nvPr/>
          </p:nvSpPr>
          <p:spPr>
            <a:xfrm>
              <a:off x="3144701" y="4120386"/>
              <a:ext cx="3774320" cy="139471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CFF6DD5-0D20-FC7C-935D-9E9891270694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1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can these defence strategies be tested and validated to ensure reliable and secure medical diagnostics?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850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1">
            <a:extLst>
              <a:ext uri="{FF2B5EF4-FFF2-40B4-BE49-F238E27FC236}">
                <a16:creationId xmlns:a16="http://schemas.microsoft.com/office/drawing/2014/main" id="{486E54BB-3A45-CB97-B7E0-15EC4C4E35D0}"/>
              </a:ext>
            </a:extLst>
          </p:cNvPr>
          <p:cNvSpPr/>
          <p:nvPr/>
        </p:nvSpPr>
        <p:spPr>
          <a:xfrm>
            <a:off x="8237415" y="2050971"/>
            <a:ext cx="3954585" cy="4807029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5BC2-DC2E-E8A1-C3F6-C5544519E9E7}"/>
              </a:ext>
            </a:extLst>
          </p:cNvPr>
          <p:cNvSpPr txBox="1"/>
          <p:nvPr/>
        </p:nvSpPr>
        <p:spPr>
          <a:xfrm>
            <a:off x="680615" y="588052"/>
            <a:ext cx="54170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>
                <a:solidFill>
                  <a:schemeClr val="accent3"/>
                </a:solidFill>
                <a:latin typeface="Outfit Medium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020D7-E1E4-93E9-B13B-4A53D8AFC6DD}"/>
              </a:ext>
            </a:extLst>
          </p:cNvPr>
          <p:cNvSpPr txBox="1"/>
          <p:nvPr/>
        </p:nvSpPr>
        <p:spPr>
          <a:xfrm>
            <a:off x="426615" y="2225847"/>
            <a:ext cx="7536972" cy="29615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comprehensive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evaluation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how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Structure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Invariant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(SIA)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impact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CNN-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systems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Existing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defense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mechanisms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have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not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been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thoroughly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tested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their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effectiveness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Structure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Invariant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(SIA)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model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architectures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Currently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not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verify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this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Images</a:t>
            </a: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F3D5127F-7966-67B6-1208-53FE1C2F5592}"/>
              </a:ext>
            </a:extLst>
          </p:cNvPr>
          <p:cNvSpPr/>
          <p:nvPr/>
        </p:nvSpPr>
        <p:spPr>
          <a:xfrm rot="8485800">
            <a:off x="4296773" y="4716020"/>
            <a:ext cx="490322" cy="49032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92E3DD5-01A6-011D-4B74-E50A0ECF64D9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A5362620-9726-BA1C-73C0-EDA95D4E5F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5C81C5-BDB6-8F4F-A5FF-EC7E60B4651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7807E37-6485-A00C-5868-A05E88D0E99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A678627-4FB7-9EA5-6396-E851B52BCA6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74F043E-D49A-FB61-4094-9C4347D9253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C415427-9124-BB5C-9E09-8CCE8345302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8" name="Graphic 11">
              <a:extLst>
                <a:ext uri="{FF2B5EF4-FFF2-40B4-BE49-F238E27FC236}">
                  <a16:creationId xmlns:a16="http://schemas.microsoft.com/office/drawing/2014/main" id="{FCE900AE-2FD6-E72F-7E7B-6E47BB83CBA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5618BB-173F-E05D-176A-0CE9950931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5C9BEA1-EEE5-E777-970D-B09E2B4644B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FE4C1F-9767-3967-D0D3-766C27395F4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78AA68-6E41-35E7-EE94-1A10F7AD8FF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BAE371F-E301-68DD-45C6-7D9121A4512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593630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B678-92CE-BA66-1EF0-BDB3101AF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93B05C5-AAF6-9A60-4BE1-EEBB91DF793F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C040D8FD-220B-3EE1-C91F-17F767B8113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1835FAE-D52E-4C8A-8204-E47874467A0B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748DEC2-E2BD-8D01-1A2C-B9FF83197EBA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7D13C77-F27A-8820-4D82-31BD747B61F0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8DDCAD6-17C9-A729-477E-868332780A5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7DFE5A7-5E14-FAAB-CBC6-403C9EB7AEB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9858C3EC-5D1A-5B29-4DE6-E0A15785769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48C0D3F-81EE-7080-83A7-298B1891C22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483029DE-48F1-0B52-620F-303211DAE7A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9A12CBD-05EC-5A83-C77E-9BD96641523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AD52E39-04B4-2A0E-DBD7-62710F3AD48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D9F59EB-E9A8-7157-A1EF-8F0790BEA05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75C7393-2E21-9CDC-9F93-CBD0B3473217}"/>
              </a:ext>
            </a:extLst>
          </p:cNvPr>
          <p:cNvSpPr/>
          <p:nvPr/>
        </p:nvSpPr>
        <p:spPr>
          <a:xfrm>
            <a:off x="7246634" y="1241946"/>
            <a:ext cx="4945366" cy="5616054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lang="en-ID"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7E95B9-5B2B-9AE2-A540-CD9DDFB62896}"/>
              </a:ext>
            </a:extLst>
          </p:cNvPr>
          <p:cNvSpPr txBox="1"/>
          <p:nvPr/>
        </p:nvSpPr>
        <p:spPr>
          <a:xfrm>
            <a:off x="3599956" y="350599"/>
            <a:ext cx="49920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Poppins"/>
                <a:cs typeface="Poppins"/>
              </a:rPr>
              <a:t>Literature Review</a:t>
            </a:r>
            <a:endParaRPr lang="en-GB" sz="4000">
              <a:solidFill>
                <a:srgbClr val="000000"/>
              </a:solidFill>
              <a:latin typeface="Poppins"/>
              <a:cs typeface="Poppins"/>
            </a:endParaRPr>
          </a:p>
          <a:p>
            <a:pPr algn="ctr"/>
            <a:endParaRPr lang="en-GB" sz="40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GB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8EAF6576-7FAB-BECA-499F-D7996740043A}"/>
              </a:ext>
            </a:extLst>
          </p:cNvPr>
          <p:cNvSpPr/>
          <p:nvPr/>
        </p:nvSpPr>
        <p:spPr>
          <a:xfrm rot="10016156" flipH="1">
            <a:off x="513239" y="367182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B0E2BFE9-FF09-0597-083C-8B71E5E86D07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 descr="A table of research results&#10;&#10;Description automatically generated">
            <a:extLst>
              <a:ext uri="{FF2B5EF4-FFF2-40B4-BE49-F238E27FC236}">
                <a16:creationId xmlns:a16="http://schemas.microsoft.com/office/drawing/2014/main" id="{B6DB4B1E-A76D-BD1E-E541-8F28C9B2D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486" y="1081497"/>
            <a:ext cx="9383434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05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5BE11-1A20-1FC1-904C-C0A86699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7E161812-B54F-D507-6FCE-AE34E603D2D4}"/>
              </a:ext>
            </a:extLst>
          </p:cNvPr>
          <p:cNvSpPr/>
          <p:nvPr/>
        </p:nvSpPr>
        <p:spPr>
          <a:xfrm rot="13333313">
            <a:off x="10147658" y="4789314"/>
            <a:ext cx="1270984" cy="127098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C8D87A0-9799-9D48-C5D2-A000716F06F4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98" name="Graphic 11">
              <a:extLst>
                <a:ext uri="{FF2B5EF4-FFF2-40B4-BE49-F238E27FC236}">
                  <a16:creationId xmlns:a16="http://schemas.microsoft.com/office/drawing/2014/main" id="{CA9AB384-F41B-D3FA-F818-1E8E4A48E36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758007E-B9DA-B6B6-500C-978F5005576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7C8E4F1-DDD0-B51D-B6AA-BD01C991F565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809C00D-A890-09C9-49D3-B3B9E13CA4C5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6CC7F99-01DC-AC3D-9652-6A21220FA202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1565257-7C6D-190E-6D3C-D5B1ECC4B875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99" name="Graphic 11">
              <a:extLst>
                <a:ext uri="{FF2B5EF4-FFF2-40B4-BE49-F238E27FC236}">
                  <a16:creationId xmlns:a16="http://schemas.microsoft.com/office/drawing/2014/main" id="{ABA5B7CE-D639-1CDB-09D6-1A957C1EDA27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5B53DB0-9DD7-4AA0-0D42-1A4E8CB26C0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07F48CE3-DA85-B533-7A4D-48E80DCBF14C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08582D8-4A67-B4F9-9870-D5EFF0CD6D6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8F36FF-27A0-336A-FE38-0E745B27E8C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2102B4D-59A7-36A4-6469-30C2BEEB172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0" name="Google Shape;544;p14">
            <a:extLst>
              <a:ext uri="{FF2B5EF4-FFF2-40B4-BE49-F238E27FC236}">
                <a16:creationId xmlns:a16="http://schemas.microsoft.com/office/drawing/2014/main" id="{2BBB1DD7-EBCE-25D0-1110-24704F0706A5}"/>
              </a:ext>
            </a:extLst>
          </p:cNvPr>
          <p:cNvSpPr/>
          <p:nvPr/>
        </p:nvSpPr>
        <p:spPr>
          <a:xfrm rot="3595557">
            <a:off x="4517357" y="3624946"/>
            <a:ext cx="316982" cy="31698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F699B-00D4-3267-49F1-4CB8BAE45D92}"/>
              </a:ext>
            </a:extLst>
          </p:cNvPr>
          <p:cNvSpPr txBox="1"/>
          <p:nvPr/>
        </p:nvSpPr>
        <p:spPr>
          <a:xfrm>
            <a:off x="3048545" y="358339"/>
            <a:ext cx="6094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Objectives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8AEA5A-52D3-EA10-EF46-2185C0368911}"/>
              </a:ext>
            </a:extLst>
          </p:cNvPr>
          <p:cNvGrpSpPr/>
          <p:nvPr/>
        </p:nvGrpSpPr>
        <p:grpSpPr>
          <a:xfrm>
            <a:off x="992628" y="1022184"/>
            <a:ext cx="5039629" cy="1569798"/>
            <a:chOff x="1139808" y="1602282"/>
            <a:chExt cx="5039629" cy="142708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9D37353-96B0-BE41-8F11-1D71CE0555D6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427089"/>
              <a:chOff x="650452" y="1955492"/>
              <a:chExt cx="2925366" cy="2039423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89DF490-6D5D-4A3C-C41A-39D7364ECC14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039423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75E531-6542-04F0-328B-A6F794CEBB60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1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8CE19A-4A96-1436-A2E6-E01552FFF965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1964624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Fine-Tune CNN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D7F775-97C8-DE67-1E60-8C083025BFF2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563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Fine-tune the CNN models to evaluate their performance under SIA attack conditions.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7F4ECCA-276D-66D9-17D4-777735B83C89}"/>
              </a:ext>
            </a:extLst>
          </p:cNvPr>
          <p:cNvGrpSpPr/>
          <p:nvPr/>
        </p:nvGrpSpPr>
        <p:grpSpPr>
          <a:xfrm>
            <a:off x="6260388" y="1012568"/>
            <a:ext cx="4920866" cy="1569798"/>
            <a:chOff x="1139808" y="1602282"/>
            <a:chExt cx="4920866" cy="14270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92435E0-A4A1-A3D8-518C-578E22DA8BE4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427089"/>
              <a:chOff x="650452" y="1955492"/>
              <a:chExt cx="2856427" cy="203942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E0E641D-AA1F-9595-DCAF-3DD366E952CA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039423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8A8ABE7-698F-82C4-9CB7-FE92A2B9BA62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2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9FA7493-2D87-CC14-52A1-2F6804D768C3}"/>
                  </a:ext>
                </a:extLst>
              </p:cNvPr>
              <p:cNvSpPr txBox="1"/>
              <p:nvPr/>
            </p:nvSpPr>
            <p:spPr>
              <a:xfrm>
                <a:off x="1055791" y="2277386"/>
                <a:ext cx="1964624" cy="51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 SIA Attack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1BB993E-990F-BBC5-3CC4-21B250C66CBE}"/>
                </a:ext>
              </a:extLst>
            </p:cNvPr>
            <p:cNvSpPr txBox="1"/>
            <p:nvPr/>
          </p:nvSpPr>
          <p:spPr>
            <a:xfrm>
              <a:off x="1846895" y="2180978"/>
              <a:ext cx="4140457" cy="563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Develop and apply the SIA attack on chest X-ray datasets using CNN model.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7834CD-AF7F-6565-1667-EFD955611F3E}"/>
              </a:ext>
            </a:extLst>
          </p:cNvPr>
          <p:cNvGrpSpPr/>
          <p:nvPr/>
        </p:nvGrpSpPr>
        <p:grpSpPr>
          <a:xfrm>
            <a:off x="992628" y="2742502"/>
            <a:ext cx="5039629" cy="1796881"/>
            <a:chOff x="1139808" y="1602282"/>
            <a:chExt cx="5039629" cy="16335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96D786-E12E-5AD5-110E-77A570222F16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633528"/>
              <a:chOff x="650452" y="1955492"/>
              <a:chExt cx="2925366" cy="233444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C823448-EF84-1F83-6FB1-A3A413BD5ADF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334440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DD5268A-3488-5D9D-1AAC-68A0D843EDAB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3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68B2FB-DC7D-C84C-B546-D28E2A89E2C4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2396587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Evaluate Performance Metrics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A72F887-3F93-FE8E-12AA-B35918BF4E83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Assess the impact of SIA attacks on model performance using metrics such as accuracy, precision, recall, and F1-score.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DE36DE5-8C1D-69B0-C729-920DA2EFF434}"/>
              </a:ext>
            </a:extLst>
          </p:cNvPr>
          <p:cNvGrpSpPr/>
          <p:nvPr/>
        </p:nvGrpSpPr>
        <p:grpSpPr>
          <a:xfrm>
            <a:off x="6260388" y="2742502"/>
            <a:ext cx="4920866" cy="1796881"/>
            <a:chOff x="1139808" y="1602282"/>
            <a:chExt cx="4920866" cy="163352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4E665B6-BF52-2C15-6DD0-B418E5B3FC9F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633528"/>
              <a:chOff x="650452" y="1955492"/>
              <a:chExt cx="2856427" cy="233444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8D3349BF-FA2C-08F9-D423-DEB532DDB3B6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334441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AFE87D1-962C-86FD-60DE-C7F059AFB794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4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62F31D2-DF90-A358-1A0A-7C20ACC007F5}"/>
                  </a:ext>
                </a:extLst>
              </p:cNvPr>
              <p:cNvSpPr txBox="1"/>
              <p:nvPr/>
            </p:nvSpPr>
            <p:spPr>
              <a:xfrm>
                <a:off x="1055791" y="2277386"/>
                <a:ext cx="1964624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Defence Strategies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47C880-85B9-DB14-F229-7578601C97B0}"/>
                </a:ext>
              </a:extLst>
            </p:cNvPr>
            <p:cNvSpPr txBox="1"/>
            <p:nvPr/>
          </p:nvSpPr>
          <p:spPr>
            <a:xfrm>
              <a:off x="1846895" y="2180978"/>
              <a:ext cx="4140457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existing </a:t>
              </a:r>
              <a:r>
                <a:rPr lang="en-GB" sz="12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strategies, such as data augmentation and adversarial training, to mitigate the effects of SIA attacks on CNN models.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5D1BC8-EF07-230B-E7EC-2803B5EA32E2}"/>
              </a:ext>
            </a:extLst>
          </p:cNvPr>
          <p:cNvGrpSpPr/>
          <p:nvPr/>
        </p:nvGrpSpPr>
        <p:grpSpPr>
          <a:xfrm>
            <a:off x="1010746" y="4657561"/>
            <a:ext cx="5039629" cy="1633528"/>
            <a:chOff x="1139808" y="1602282"/>
            <a:chExt cx="5039629" cy="163352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38F46E7-7FD4-8B43-9300-A019F50AE100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633528"/>
              <a:chOff x="650452" y="1955492"/>
              <a:chExt cx="2925366" cy="2334440"/>
            </a:xfrm>
          </p:grpSpPr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12528AA5-BEFD-64A2-7745-538E85DF6381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334440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7FE25D-A404-FFA2-C16F-F136B3F90FA5}"/>
                  </a:ext>
                </a:extLst>
              </p:cNvPr>
              <p:cNvSpPr txBox="1"/>
              <p:nvPr/>
            </p:nvSpPr>
            <p:spPr>
              <a:xfrm>
                <a:off x="707104" y="2226424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5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11754E-6ED1-43E3-ECFD-783791BBA919}"/>
                  </a:ext>
                </a:extLst>
              </p:cNvPr>
              <p:cNvSpPr txBox="1"/>
              <p:nvPr/>
            </p:nvSpPr>
            <p:spPr>
              <a:xfrm>
                <a:off x="1025170" y="2277386"/>
                <a:ext cx="2473357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Validate Defence Effectiveness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B89DEB-5132-F74A-D751-9F9E561DB361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89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Validate the effectiveness of the </a:t>
              </a:r>
              <a:r>
                <a:rPr lang="en-GB" sz="12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by comparing model performance on clean and adversarial datasets.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6332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859FB-DF56-92FC-71DC-6666F10F5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A78899-CE91-9A84-3A20-366B88256A7F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34A8D8B5-4356-FA7B-DFF9-25B22391902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D14079C-1BAA-29B7-9D6C-FDB8EBB24C5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4D20206-F2C3-464A-CA15-8413A113BF3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81FCBA4-BC4B-14B5-3457-6BD747C1410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43F16C2-3711-906F-AEDD-079B4394F119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80576B7-D989-D555-7480-75556AE99289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0D513144-EB08-BF99-A624-BFA6D972CA55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51C5D70-0BEA-DF28-6FFE-E345A46FDF58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AD25B5C-EA9E-36C6-5B01-198E9E4F68F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EA6E373-8E63-7CA9-9628-15EB7D6816D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5F94328-0DF8-26B2-80FB-BCB157BC0F6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1C393EC-C499-69E7-2960-29F8A7D7FFA1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247D696-9144-77F1-B54A-ECF82F72A196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Methodology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DA272561-0777-3937-9F69-D3FFE10AB62D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A7A42DEF-1AD9-C88A-A031-0E6FC45AEB52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19D0AC-4306-716C-41D3-44ED7E8E2684}"/>
              </a:ext>
            </a:extLst>
          </p:cNvPr>
          <p:cNvGrpSpPr/>
          <p:nvPr/>
        </p:nvGrpSpPr>
        <p:grpSpPr>
          <a:xfrm>
            <a:off x="4603121" y="2193318"/>
            <a:ext cx="3097865" cy="3086770"/>
            <a:chOff x="1911335" y="2013593"/>
            <a:chExt cx="3097456" cy="308636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D524FC6-C2D5-35A3-4857-013C542DF785}"/>
                </a:ext>
              </a:extLst>
            </p:cNvPr>
            <p:cNvSpPr/>
            <p:nvPr/>
          </p:nvSpPr>
          <p:spPr>
            <a:xfrm>
              <a:off x="1911701" y="2013593"/>
              <a:ext cx="3084794" cy="3084794"/>
            </a:xfrm>
            <a:prstGeom prst="ellipse">
              <a:avLst/>
            </a:prstGeom>
            <a:noFill/>
            <a:ln w="139700">
              <a:solidFill>
                <a:schemeClr val="bg1">
                  <a:lumMod val="75000"/>
                  <a:alpha val="2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7D6289E-2B95-C87F-E4CE-2F0D0732B8F4}"/>
                </a:ext>
              </a:extLst>
            </p:cNvPr>
            <p:cNvSpPr/>
            <p:nvPr/>
          </p:nvSpPr>
          <p:spPr>
            <a:xfrm rot="1800000">
              <a:off x="1914394" y="2016285"/>
              <a:ext cx="3079407" cy="3079407"/>
            </a:xfrm>
            <a:prstGeom prst="arc">
              <a:avLst>
                <a:gd name="adj1" fmla="val 4076231"/>
                <a:gd name="adj2" fmla="val 8876855"/>
              </a:avLst>
            </a:prstGeom>
            <a:ln w="292100" cap="flat" cmpd="sng">
              <a:solidFill>
                <a:schemeClr val="accent2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8B93466C-99A4-43CB-F4C9-26A925ACC28B}"/>
                </a:ext>
              </a:extLst>
            </p:cNvPr>
            <p:cNvSpPr/>
            <p:nvPr/>
          </p:nvSpPr>
          <p:spPr>
            <a:xfrm>
              <a:off x="1914394" y="2016285"/>
              <a:ext cx="3079407" cy="3079407"/>
            </a:xfrm>
            <a:prstGeom prst="arc">
              <a:avLst>
                <a:gd name="adj1" fmla="val 16824268"/>
                <a:gd name="adj2" fmla="val 21391448"/>
              </a:avLst>
            </a:prstGeom>
            <a:ln w="292100" cap="sq" cmpd="sng">
              <a:solidFill>
                <a:schemeClr val="accent3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1FF616E9-E8DB-09B6-0B78-3F3D7F007399}"/>
                </a:ext>
              </a:extLst>
            </p:cNvPr>
            <p:cNvSpPr/>
            <p:nvPr/>
          </p:nvSpPr>
          <p:spPr>
            <a:xfrm>
              <a:off x="1929384" y="2016283"/>
              <a:ext cx="3079407" cy="3079407"/>
            </a:xfrm>
            <a:prstGeom prst="arc">
              <a:avLst>
                <a:gd name="adj1" fmla="val 846539"/>
                <a:gd name="adj2" fmla="val 5178533"/>
              </a:avLst>
            </a:prstGeom>
            <a:ln w="292100" cap="sq" cmpd="sng">
              <a:solidFill>
                <a:schemeClr val="accent4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55D8394-FC0D-6430-42F7-CF1F8844C5BB}"/>
                </a:ext>
              </a:extLst>
            </p:cNvPr>
            <p:cNvSpPr/>
            <p:nvPr/>
          </p:nvSpPr>
          <p:spPr>
            <a:xfrm rot="4500000">
              <a:off x="1911335" y="2020548"/>
              <a:ext cx="3079407" cy="3079407"/>
            </a:xfrm>
            <a:prstGeom prst="arc">
              <a:avLst>
                <a:gd name="adj1" fmla="val 6921059"/>
                <a:gd name="adj2" fmla="val 11157891"/>
              </a:avLst>
            </a:prstGeom>
            <a:ln w="292100" cap="sq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68A0291-5C79-774F-48F4-FA63ACE708BD}"/>
              </a:ext>
            </a:extLst>
          </p:cNvPr>
          <p:cNvSpPr/>
          <p:nvPr/>
        </p:nvSpPr>
        <p:spPr>
          <a:xfrm>
            <a:off x="6957786" y="2375723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90ACEB-4501-D705-DDF1-68B1C36D9C5D}"/>
              </a:ext>
            </a:extLst>
          </p:cNvPr>
          <p:cNvSpPr txBox="1"/>
          <p:nvPr/>
        </p:nvSpPr>
        <p:spPr>
          <a:xfrm>
            <a:off x="6979437" y="2413923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267AFA6-9BF5-3182-852B-DF3634A71F38}"/>
              </a:ext>
            </a:extLst>
          </p:cNvPr>
          <p:cNvSpPr/>
          <p:nvPr/>
        </p:nvSpPr>
        <p:spPr>
          <a:xfrm>
            <a:off x="6825458" y="4511287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7BE235-8D43-D270-A416-364555A4334C}"/>
              </a:ext>
            </a:extLst>
          </p:cNvPr>
          <p:cNvSpPr txBox="1"/>
          <p:nvPr/>
        </p:nvSpPr>
        <p:spPr>
          <a:xfrm>
            <a:off x="6842359" y="4562381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E9DCD-56F9-8217-AE85-A52BA0E8F622}"/>
              </a:ext>
            </a:extLst>
          </p:cNvPr>
          <p:cNvSpPr/>
          <p:nvPr/>
        </p:nvSpPr>
        <p:spPr>
          <a:xfrm>
            <a:off x="4525448" y="2339798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F79451-0995-6E7D-0218-581DC57F0E99}"/>
              </a:ext>
            </a:extLst>
          </p:cNvPr>
          <p:cNvSpPr txBox="1"/>
          <p:nvPr/>
        </p:nvSpPr>
        <p:spPr>
          <a:xfrm>
            <a:off x="4547099" y="2429238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94BB51-6AAD-CEA9-1BA0-4C43255C5554}"/>
              </a:ext>
            </a:extLst>
          </p:cNvPr>
          <p:cNvSpPr/>
          <p:nvPr/>
        </p:nvSpPr>
        <p:spPr>
          <a:xfrm>
            <a:off x="4591189" y="4398690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6CE7CA-341F-5115-26B2-F3907E9837AB}"/>
              </a:ext>
            </a:extLst>
          </p:cNvPr>
          <p:cNvSpPr txBox="1"/>
          <p:nvPr/>
        </p:nvSpPr>
        <p:spPr>
          <a:xfrm>
            <a:off x="4612840" y="4465144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800" b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880A57-92FD-927D-DD84-ABDDD7EB3BC6}"/>
              </a:ext>
            </a:extLst>
          </p:cNvPr>
          <p:cNvSpPr txBox="1"/>
          <p:nvPr/>
        </p:nvSpPr>
        <p:spPr>
          <a:xfrm>
            <a:off x="921645" y="2339798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A4D1F3-743A-A1F7-601C-AD8563B73CAF}"/>
              </a:ext>
            </a:extLst>
          </p:cNvPr>
          <p:cNvSpPr txBox="1"/>
          <p:nvPr/>
        </p:nvSpPr>
        <p:spPr>
          <a:xfrm>
            <a:off x="7433490" y="2370774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D538C5-7465-FE44-0434-1747CE1E6722}"/>
              </a:ext>
            </a:extLst>
          </p:cNvPr>
          <p:cNvSpPr txBox="1"/>
          <p:nvPr/>
        </p:nvSpPr>
        <p:spPr>
          <a:xfrm>
            <a:off x="939592" y="4691281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727D6-07C5-000F-BFD6-D92AFF22DABF}"/>
              </a:ext>
            </a:extLst>
          </p:cNvPr>
          <p:cNvSpPr txBox="1"/>
          <p:nvPr/>
        </p:nvSpPr>
        <p:spPr>
          <a:xfrm>
            <a:off x="8026488" y="4475837"/>
            <a:ext cx="327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 Strategies</a:t>
            </a:r>
          </a:p>
        </p:txBody>
      </p:sp>
    </p:spTree>
    <p:extLst>
      <p:ext uri="{BB962C8B-B14F-4D97-AF65-F5344CB8AC3E}">
        <p14:creationId xmlns:p14="http://schemas.microsoft.com/office/powerpoint/2010/main" val="141142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8805-C63A-00DE-5D40-74097158D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E439F2A-B2AF-BF53-70FA-3CE760A9E3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7885FD-3A0E-79AB-B10E-72A0B9AD59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5DBE4957-2B60-A8A6-E6EA-B134396C2448}"/>
              </a:ext>
            </a:extLst>
          </p:cNvPr>
          <p:cNvSpPr/>
          <p:nvPr/>
        </p:nvSpPr>
        <p:spPr>
          <a:xfrm rot="20589211" flipH="1">
            <a:off x="6408867" y="-642825"/>
            <a:ext cx="6359498" cy="6034238"/>
          </a:xfrm>
          <a:custGeom>
            <a:avLst/>
            <a:gdLst>
              <a:gd name="connsiteX0" fmla="*/ 4951073 w 6359498"/>
              <a:gd name="connsiteY0" fmla="*/ 0 h 6034238"/>
              <a:gd name="connsiteX1" fmla="*/ 0 w 6359498"/>
              <a:gd name="connsiteY1" fmla="*/ 1499201 h 6034238"/>
              <a:gd name="connsiteX2" fmla="*/ 1206157 w 6359498"/>
              <a:gd name="connsiteY2" fmla="*/ 5482504 h 6034238"/>
              <a:gd name="connsiteX3" fmla="*/ 1454410 w 6359498"/>
              <a:gd name="connsiteY3" fmla="*/ 5633321 h 6034238"/>
              <a:gd name="connsiteX4" fmla="*/ 3037752 w 6359498"/>
              <a:gd name="connsiteY4" fmla="*/ 6034238 h 6034238"/>
              <a:gd name="connsiteX5" fmla="*/ 6359498 w 6359498"/>
              <a:gd name="connsiteY5" fmla="*/ 2712492 h 6034238"/>
              <a:gd name="connsiteX6" fmla="*/ 5150691 w 6359498"/>
              <a:gd name="connsiteY6" fmla="*/ 149271 h 60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9498" h="6034238">
                <a:moveTo>
                  <a:pt x="4951073" y="0"/>
                </a:moveTo>
                <a:lnTo>
                  <a:pt x="0" y="1499201"/>
                </a:lnTo>
                <a:lnTo>
                  <a:pt x="1206157" y="5482504"/>
                </a:lnTo>
                <a:lnTo>
                  <a:pt x="1454410" y="5633321"/>
                </a:lnTo>
                <a:cubicBezTo>
                  <a:pt x="1925080" y="5889004"/>
                  <a:pt x="2464456" y="6034238"/>
                  <a:pt x="3037752" y="6034238"/>
                </a:cubicBezTo>
                <a:cubicBezTo>
                  <a:pt x="4872302" y="6034238"/>
                  <a:pt x="6359498" y="4547042"/>
                  <a:pt x="6359498" y="2712492"/>
                </a:cubicBezTo>
                <a:cubicBezTo>
                  <a:pt x="6359498" y="1680558"/>
                  <a:pt x="5888940" y="758528"/>
                  <a:pt x="5150691" y="14927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B18AF3CD-FA29-1192-A2B4-2069EC2DC19D}"/>
              </a:ext>
            </a:extLst>
          </p:cNvPr>
          <p:cNvSpPr/>
          <p:nvPr/>
        </p:nvSpPr>
        <p:spPr>
          <a:xfrm>
            <a:off x="0" y="1409417"/>
            <a:ext cx="9944101" cy="3440096"/>
          </a:xfrm>
          <a:custGeom>
            <a:avLst/>
            <a:gdLst>
              <a:gd name="connsiteX0" fmla="*/ 0 w 9944101"/>
              <a:gd name="connsiteY0" fmla="*/ 0 h 3440096"/>
              <a:gd name="connsiteX1" fmla="*/ 9750183 w 9944101"/>
              <a:gd name="connsiteY1" fmla="*/ 0 h 3440096"/>
              <a:gd name="connsiteX2" fmla="*/ 9944101 w 9944101"/>
              <a:gd name="connsiteY2" fmla="*/ 193918 h 3440096"/>
              <a:gd name="connsiteX3" fmla="*/ 9944101 w 9944101"/>
              <a:gd name="connsiteY3" fmla="*/ 3246178 h 3440096"/>
              <a:gd name="connsiteX4" fmla="*/ 9750183 w 9944101"/>
              <a:gd name="connsiteY4" fmla="*/ 3440096 h 3440096"/>
              <a:gd name="connsiteX5" fmla="*/ 0 w 9944101"/>
              <a:gd name="connsiteY5" fmla="*/ 3440096 h 34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4101" h="3440096">
                <a:moveTo>
                  <a:pt x="0" y="0"/>
                </a:moveTo>
                <a:lnTo>
                  <a:pt x="9750183" y="0"/>
                </a:lnTo>
                <a:cubicBezTo>
                  <a:pt x="9857281" y="0"/>
                  <a:pt x="9944101" y="86820"/>
                  <a:pt x="9944101" y="193918"/>
                </a:cubicBezTo>
                <a:lnTo>
                  <a:pt x="9944101" y="3246178"/>
                </a:lnTo>
                <a:cubicBezTo>
                  <a:pt x="9944101" y="3353276"/>
                  <a:pt x="9857281" y="3440096"/>
                  <a:pt x="9750183" y="3440096"/>
                </a:cubicBezTo>
                <a:lnTo>
                  <a:pt x="0" y="34400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893B5-BB1E-BA6C-AE69-DDB1D2DC4CE5}"/>
              </a:ext>
            </a:extLst>
          </p:cNvPr>
          <p:cNvSpPr txBox="1"/>
          <p:nvPr/>
        </p:nvSpPr>
        <p:spPr>
          <a:xfrm>
            <a:off x="969195" y="2198441"/>
            <a:ext cx="8005718" cy="186204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id-ID" sz="11500">
                <a:solidFill>
                  <a:schemeClr val="bg2"/>
                </a:solidFill>
                <a:latin typeface="Outfit Medium"/>
              </a:rPr>
              <a:t>CNN </a:t>
            </a:r>
            <a:r>
              <a:rPr lang="id-ID" sz="11500" err="1">
                <a:solidFill>
                  <a:schemeClr val="bg2"/>
                </a:solidFill>
                <a:latin typeface="Outfit Medium"/>
              </a:rPr>
              <a:t>Models</a:t>
            </a:r>
            <a:r>
              <a:rPr lang="id-ID" sz="11500">
                <a:solidFill>
                  <a:schemeClr val="bg2"/>
                </a:solidFill>
                <a:latin typeface="Outfit Medium"/>
              </a:rPr>
              <a:t> </a:t>
            </a: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1062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7BBA-1DAD-87EA-11DD-DAEAB4E04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62866DD-D28D-D112-D7E1-CCFDEBB30EBC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796851A9-08DA-BAA2-D110-DEB79888709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717BC0A-3DBB-EED4-9328-C312F7382DA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D97E585-38F2-1746-EEA4-AD30A344842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E532ED28-6B65-1EFB-0459-1F6F7D8522A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6131015-EC5F-68F4-1007-0E02A637FED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F5678D9-6AE5-B068-30AB-4CAAA04A8C8C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11EE9FE3-041A-1F4C-FCDA-9CD753B71D03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19373681-0938-59CC-A087-52039510F31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A41651B-91E9-9706-EE5C-A3E666EB268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D6D8F83-6DE6-6167-F53B-E39D74B397A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E422876-1B8C-2ABB-6A63-BB50709C4FA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603CE43-EDAD-D9B4-4AC6-B798DF8BAE3E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D4F53C-93F2-2532-BC95-7B7BEDF257CC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System Diagram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DC6515F4-C923-3079-DA59-4F5C1EE1D983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B2C032E3-DE09-B855-DEE5-DE5CF3145FCE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EC9F15-84CF-FE90-1D64-133D2ACC501F}"/>
              </a:ext>
            </a:extLst>
          </p:cNvPr>
          <p:cNvSpPr/>
          <p:nvPr/>
        </p:nvSpPr>
        <p:spPr>
          <a:xfrm>
            <a:off x="7152321" y="2429209"/>
            <a:ext cx="5039665" cy="4428791"/>
          </a:xfrm>
          <a:custGeom>
            <a:avLst/>
            <a:gdLst>
              <a:gd name="connsiteX0" fmla="*/ 246171 w 5039665"/>
              <a:gd name="connsiteY0" fmla="*/ 0 h 4428791"/>
              <a:gd name="connsiteX1" fmla="*/ 5039665 w 5039665"/>
              <a:gd name="connsiteY1" fmla="*/ 0 h 4428791"/>
              <a:gd name="connsiteX2" fmla="*/ 5039665 w 5039665"/>
              <a:gd name="connsiteY2" fmla="*/ 4428791 h 4428791"/>
              <a:gd name="connsiteX3" fmla="*/ 0 w 5039665"/>
              <a:gd name="connsiteY3" fmla="*/ 4428791 h 4428791"/>
              <a:gd name="connsiteX4" fmla="*/ 0 w 5039665"/>
              <a:gd name="connsiteY4" fmla="*/ 246171 h 4428791"/>
              <a:gd name="connsiteX5" fmla="*/ 246171 w 5039665"/>
              <a:gd name="connsiteY5" fmla="*/ 0 h 4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9665" h="4428791">
                <a:moveTo>
                  <a:pt x="246171" y="0"/>
                </a:moveTo>
                <a:lnTo>
                  <a:pt x="5039665" y="0"/>
                </a:lnTo>
                <a:lnTo>
                  <a:pt x="5039665" y="4428791"/>
                </a:lnTo>
                <a:lnTo>
                  <a:pt x="0" y="4428791"/>
                </a:lnTo>
                <a:lnTo>
                  <a:pt x="0" y="246171"/>
                </a:lnTo>
                <a:cubicBezTo>
                  <a:pt x="0" y="110215"/>
                  <a:pt x="110215" y="0"/>
                  <a:pt x="2461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7" name="Picture 16" descr="A diagram of a system&#10;&#10;Description automatically generated">
            <a:extLst>
              <a:ext uri="{FF2B5EF4-FFF2-40B4-BE49-F238E27FC236}">
                <a16:creationId xmlns:a16="http://schemas.microsoft.com/office/drawing/2014/main" id="{44046FE3-14F5-1918-1CF2-B2FAEF88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6" y="1464709"/>
            <a:ext cx="11244384" cy="40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5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5A67-74CE-C126-8BD3-FE2EAD77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AB22156-4AF3-9A28-903E-DD885F6A1665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8ABA8489-A3C1-9BD3-72CC-EAB572A7D0F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15FCDB8-EC9B-3161-61FD-EF0F91D9BAD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E0CA0AF-B2EC-DE1D-91D8-F023288FA8D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86211E6-D947-3396-60AD-70DE89BBDD4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C1B987-7995-046C-0C01-3F18E65E70DF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D1ED983-A731-6978-60C4-20378F30149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71D8178E-A26F-8EA2-5852-8745E9ABF96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F079B2-A11A-06C0-D2E8-6F9539947F4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B1EAC09-89C9-BE89-F247-49B99760FBA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5E1965C-1B6C-E901-6738-BA03970127D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4948F0A-DB97-9B49-DE80-6C89B3B17BE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2AFECF-0FBC-0A80-C9ED-9184A99E698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CA522450-DC64-B8B3-C067-49C2AEA122F2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2855B-58A4-E390-757D-CF8333327E54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4CAD003-3429-FFC8-4A85-43A2A1A90E20}"/>
              </a:ext>
            </a:extLst>
          </p:cNvPr>
          <p:cNvSpPr/>
          <p:nvPr/>
        </p:nvSpPr>
        <p:spPr>
          <a:xfrm>
            <a:off x="834169" y="1377343"/>
            <a:ext cx="5966023" cy="4189317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B45C553-459A-65D5-0470-7773B61B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129B826-40F1-DE98-50B3-552D17AD5FA4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CEFC4-394D-45A9-91C4-2FE5AA64C07E}"/>
              </a:ext>
            </a:extLst>
          </p:cNvPr>
          <p:cNvSpPr txBox="1"/>
          <p:nvPr/>
        </p:nvSpPr>
        <p:spPr>
          <a:xfrm>
            <a:off x="3859470" y="81005"/>
            <a:ext cx="4465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DenseNet121 Model Training</a:t>
            </a:r>
            <a:endParaRPr lang="en-US" err="1">
              <a:cs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AE66F-4798-765F-C67F-33EDE9A54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686" y="1384360"/>
            <a:ext cx="5455309" cy="1386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C81BE2-73C8-0A4D-AD6E-0AB4B3381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9711" y="2827759"/>
            <a:ext cx="7963260" cy="379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5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D5C13-93E4-DB5C-4FEC-2B0F30B66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BF21EF6-E9A1-3D08-A30B-F12499408C52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FECFC1EC-DB31-736C-9DDE-3BCB5BA21D5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914FE06-976E-E4D6-BE5C-0F0315DB26D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7437971-0C53-B3FB-0344-BC715996E1A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A6306A60-0AD0-C901-D23A-81E1593AB634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4612034-136A-5AEC-13BC-9171C8349A3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FFDAB-E454-EA45-69E7-86292196F0AF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17FCE3B2-E824-8477-D43E-297878AC2756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8830624-655A-B296-6A63-CE4083E9BB67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33FE40B-4E3B-5B77-1C2B-83B3E858710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296E261-9E08-83E2-8E01-F151AE09EDB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C224E1-3B8B-B29A-3F45-88DA20F424A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6ECD0A7-BC32-E56F-5F64-C5793335AEC0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1CC57DEB-D1E5-EE00-DFDD-9746407FCBE9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7B162F-07B6-A8B3-69B3-196F045E4E53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7AF791EC-DD12-2989-0F0C-E2B82CC57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BC51D08F-6E4A-A1AA-C736-7632B7AFA590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2A839-C198-BFE2-2755-048578628FAA}"/>
              </a:ext>
            </a:extLst>
          </p:cNvPr>
          <p:cNvSpPr txBox="1"/>
          <p:nvPr/>
        </p:nvSpPr>
        <p:spPr>
          <a:xfrm>
            <a:off x="2479244" y="242984"/>
            <a:ext cx="722626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Confusion Matrix after the Model Training</a:t>
            </a:r>
            <a:endParaRPr lang="en-US" sz="3600" b="1">
              <a:solidFill>
                <a:srgbClr val="8696FE"/>
              </a:solidFill>
              <a:latin typeface="Outfit Medium"/>
              <a:cs typeface="Poppi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2BCA3-E8AD-50C7-59FD-9A9D67B05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342" y="1561830"/>
            <a:ext cx="5439315" cy="4338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4AAAA0-07C3-C339-4565-680C93773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30" y="2601763"/>
            <a:ext cx="43529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26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65A9A-406C-CD18-50DF-94B3EDD2A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06E53EB-9F1A-7DA3-63E7-9C86755E4EED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D005DF0F-F6D5-66F9-0C4D-1D44B2CF946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F1D3A16-468D-65BD-0E0B-A8EAC51E396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45CA59-249D-F169-2314-F59AB6729B92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33B7E5-99DF-15AB-7BD7-39153FA306CE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1B815085-9BFA-F35E-D36F-37660900EB1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5524734-9E1D-4FA1-794C-86F9C619D638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1B3CB834-3EDB-27CC-577D-40720D19ABE3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309FC3E7-524A-A216-EFF8-FEA6DC8BC62E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20B0855-8A9E-30DF-858E-068A4BA61F18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F3F4397-50DF-503D-37C5-EA6736EA261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84D81299-BABB-ED71-6825-A0C4242F46D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3E5F0D3-0ABC-C1DC-5E54-91005D46341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0A4CBF9-9E7C-A6B5-3072-AA41503A7F6D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97C82-C53E-4EDC-59A6-C51F382C33B0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B5516A-9F2B-0949-FDEF-EE97173D821F}"/>
              </a:ext>
            </a:extLst>
          </p:cNvPr>
          <p:cNvSpPr/>
          <p:nvPr/>
        </p:nvSpPr>
        <p:spPr>
          <a:xfrm>
            <a:off x="834169" y="1377343"/>
            <a:ext cx="5966023" cy="4189317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8BC4583-4B0C-F38C-4823-1961AB6D8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31C74457-9010-7459-FCCE-DC73AD1C5E62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E35EC6-007A-F6A1-CF1E-ECEBA8CCF648}"/>
              </a:ext>
            </a:extLst>
          </p:cNvPr>
          <p:cNvSpPr txBox="1"/>
          <p:nvPr/>
        </p:nvSpPr>
        <p:spPr>
          <a:xfrm>
            <a:off x="2479244" y="242984"/>
            <a:ext cx="722626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Class Per Accuracy after the Model training</a:t>
            </a:r>
            <a:endParaRPr lang="en-US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EC893A-D93F-CB3D-B072-683F4C950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0736" y="1841739"/>
            <a:ext cx="6617358" cy="45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0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BD33-5966-E93C-4877-E7B221B7F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E6491A8A-270F-89BE-C962-AC17E90218AF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36782659-0252-AD6D-45F1-C992C4BC02D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0AA74C3-E521-EB43-0184-3F2DC4F93B82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8CCC022-0A93-0E98-6FAC-0723C90460BA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A63DAAB-753A-A7B4-8094-6F24B695D656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35EE05F-C147-2DDD-8CFB-6A9E36D9750D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A92D3AE-EFBC-CE03-A914-37907766E005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5DF3942E-E78E-2F7C-16DB-CB8A3C53B84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49E5435-6A27-9527-01A8-FA2863076649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5F990CF-0873-3102-C7BD-C5AC0002376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9F6FB9D-ED3E-D2B6-88FE-4E22D1BEEC30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97DCB8F-B0EA-A93B-AAC0-EBAF0C7A5B8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3D32C69-7548-D440-7CBC-CFC8FB07545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2B38F476-2E90-8BF0-53E2-4404C385CF73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EB56E-D9A9-1F4D-0819-71658063ABAE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E35D6B-1839-1405-C617-783F3B63593B}"/>
              </a:ext>
            </a:extLst>
          </p:cNvPr>
          <p:cNvSpPr/>
          <p:nvPr/>
        </p:nvSpPr>
        <p:spPr>
          <a:xfrm>
            <a:off x="834169" y="1377343"/>
            <a:ext cx="5966023" cy="4189317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B3CA091-283F-4E2A-6E79-4BD73064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B95841CB-F1E6-55D0-7E7F-241F1CE971EE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AA6C8F-DD57-9D05-6B87-DCB3B6382C0D}"/>
              </a:ext>
            </a:extLst>
          </p:cNvPr>
          <p:cNvSpPr txBox="1"/>
          <p:nvPr/>
        </p:nvSpPr>
        <p:spPr>
          <a:xfrm>
            <a:off x="3816338" y="584213"/>
            <a:ext cx="44658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SIA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505DC-E339-B5D6-D60E-D9FF858EB7DE}"/>
              </a:ext>
            </a:extLst>
          </p:cNvPr>
          <p:cNvSpPr txBox="1"/>
          <p:nvPr/>
        </p:nvSpPr>
        <p:spPr>
          <a:xfrm>
            <a:off x="234821" y="1718102"/>
            <a:ext cx="4852927" cy="45861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Color: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Minimal changes to avoid altering the global appearance.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Texture: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Limited adjustments to ensure surface consistency with the original input.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Perceptual Features: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Modifications are made at a feature level to fool the model while preserving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High-Level Features: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Manipulates feature space representations without affecting the recognizable 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Perturbation Smoothness: </a:t>
            </a: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Ensures perturbations are evenly distributed across the image to avoid noticeable artifacts.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A9D48CF-6E00-DE27-F556-DE62AD0E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563" y="1230924"/>
            <a:ext cx="5740951" cy="547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620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5A67-74CE-C126-8BD3-FE2EAD77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AB22156-4AF3-9A28-903E-DD885F6A1665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8ABA8489-A3C1-9BD3-72CC-EAB572A7D0F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15FCDB8-EC9B-3161-61FD-EF0F91D9BAD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E0CA0AF-B2EC-DE1D-91D8-F023288FA8D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86211E6-D947-3396-60AD-70DE89BBDD4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C1B987-7995-046C-0C01-3F18E65E70DF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D1ED983-A731-6978-60C4-20378F30149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71D8178E-A26F-8EA2-5852-8745E9ABF96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F079B2-A11A-06C0-D2E8-6F9539947F4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B1EAC09-89C9-BE89-F247-49B99760FBA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5E1965C-1B6C-E901-6738-BA03970127D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4948F0A-DB97-9B49-DE80-6C89B3B17BE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2AFECF-0FBC-0A80-C9ED-9184A99E698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CA522450-DC64-B8B3-C067-49C2AEA122F2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2855B-58A4-E390-757D-CF8333327E54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B45C553-459A-65D5-0470-7773B61B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129B826-40F1-DE98-50B3-552D17AD5FA4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CEFC4-394D-45A9-91C4-2FE5AA64C07E}"/>
              </a:ext>
            </a:extLst>
          </p:cNvPr>
          <p:cNvSpPr txBox="1"/>
          <p:nvPr/>
        </p:nvSpPr>
        <p:spPr>
          <a:xfrm>
            <a:off x="3816338" y="584213"/>
            <a:ext cx="44658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SIA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A439DFD-51FB-567C-85F3-D2F1A133B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99" y="1231725"/>
            <a:ext cx="6076421" cy="5260932"/>
          </a:xfrm>
          <a:prstGeom prst="rect">
            <a:avLst/>
          </a:prstGeom>
        </p:spPr>
      </p:pic>
      <p:pic>
        <p:nvPicPr>
          <p:cNvPr id="7" name="Picture 6" descr="A white paper with black text&#10;&#10;Description automatically generated">
            <a:extLst>
              <a:ext uri="{FF2B5EF4-FFF2-40B4-BE49-F238E27FC236}">
                <a16:creationId xmlns:a16="http://schemas.microsoft.com/office/drawing/2014/main" id="{BFAA9130-6BEA-A6BD-63FB-C2736E750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4" y="1133736"/>
            <a:ext cx="4181475" cy="54673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479827-9561-B198-5DF4-515D4B35C6A1}"/>
              </a:ext>
            </a:extLst>
          </p:cNvPr>
          <p:cNvCxnSpPr/>
          <p:nvPr/>
        </p:nvCxnSpPr>
        <p:spPr>
          <a:xfrm>
            <a:off x="3843496" y="3485967"/>
            <a:ext cx="2189608" cy="58397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F44BC1-8807-1768-EF37-882EEDF3BC0A}"/>
              </a:ext>
            </a:extLst>
          </p:cNvPr>
          <p:cNvCxnSpPr>
            <a:cxnSpLocks/>
          </p:cNvCxnSpPr>
          <p:nvPr/>
        </p:nvCxnSpPr>
        <p:spPr>
          <a:xfrm>
            <a:off x="4480235" y="3120625"/>
            <a:ext cx="1615499" cy="2030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13761F-31D7-FC44-E960-DB820949FDE9}"/>
              </a:ext>
            </a:extLst>
          </p:cNvPr>
          <p:cNvCxnSpPr>
            <a:cxnSpLocks/>
          </p:cNvCxnSpPr>
          <p:nvPr/>
        </p:nvCxnSpPr>
        <p:spPr>
          <a:xfrm flipV="1">
            <a:off x="4615933" y="5573068"/>
            <a:ext cx="1417172" cy="3659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10CC02-1933-0840-E105-17323B8EE16A}"/>
              </a:ext>
            </a:extLst>
          </p:cNvPr>
          <p:cNvCxnSpPr>
            <a:cxnSpLocks/>
          </p:cNvCxnSpPr>
          <p:nvPr/>
        </p:nvCxnSpPr>
        <p:spPr>
          <a:xfrm flipV="1">
            <a:off x="4605495" y="5051151"/>
            <a:ext cx="1438047" cy="11008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897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95A67-74CE-C126-8BD3-FE2EAD77C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AB22156-4AF3-9A28-903E-DD885F6A1665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8ABA8489-A3C1-9BD3-72CC-EAB572A7D0F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15FCDB8-EC9B-3161-61FD-EF0F91D9BAD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E0CA0AF-B2EC-DE1D-91D8-F023288FA8D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86211E6-D947-3396-60AD-70DE89BBDD4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C1B987-7995-046C-0C01-3F18E65E70DF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D1ED983-A731-6978-60C4-20378F30149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71D8178E-A26F-8EA2-5852-8745E9ABF96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49F079B2-A11A-06C0-D2E8-6F9539947F4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B1EAC09-89C9-BE89-F247-49B99760FBA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5E1965C-1B6C-E901-6738-BA03970127D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4948F0A-DB97-9B49-DE80-6C89B3B17BE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32AFECF-0FBC-0A80-C9ED-9184A99E698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CA522450-DC64-B8B3-C067-49C2AEA122F2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62855B-58A4-E390-757D-CF8333327E54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B45C553-459A-65D5-0470-7773B61BB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129B826-40F1-DE98-50B3-552D17AD5FA4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3CEFC4-394D-45A9-91C4-2FE5AA64C07E}"/>
              </a:ext>
            </a:extLst>
          </p:cNvPr>
          <p:cNvSpPr txBox="1"/>
          <p:nvPr/>
        </p:nvSpPr>
        <p:spPr>
          <a:xfrm>
            <a:off x="3816338" y="72734"/>
            <a:ext cx="588917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SIA Attack Deployed Images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249ACC9-1470-D29B-9A44-098508DD7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135" y="4581069"/>
            <a:ext cx="6037154" cy="1432796"/>
          </a:xfrm>
          <a:prstGeom prst="rect">
            <a:avLst/>
          </a:prstGeom>
        </p:spPr>
      </p:pic>
      <p:pic>
        <p:nvPicPr>
          <p:cNvPr id="8" name="Picture 7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FA60ED62-9316-EA3C-665F-2C38000F6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505" y="683321"/>
            <a:ext cx="6034412" cy="3842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3325E9-1FCA-B062-CEDA-73139D590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41" y="1582857"/>
            <a:ext cx="6047117" cy="336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832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ED151-1AAD-37AB-84FF-5D91DCF6D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EFE904D-F491-7FA2-5D3D-74E1E3C7C4DD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CCD0AC0F-9ABD-FC1D-9247-752DD65E4927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8482717-B627-ADD3-37F8-69D297B5A4B0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91D7BA0-1ACB-D929-13C3-CE2D544A44D6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08C91A2-1C58-77F1-A966-C45D7C6FECC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B7AA761-4BB5-4708-40D6-1F9D7736F9A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E21C7C2-06FF-0922-71D0-53009608CF89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24343CB-2195-46C7-00BC-78BD751982C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25A170-3B79-5497-4B7B-7ED5044BE3A7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7005FF2-C341-9004-A3A4-BBAFF1328580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56A6A46-4C5E-90FA-AAD4-2E74663677FE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D5E2F9F-F1C9-9C26-96A1-E00C88C2355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7C1273C-ACCD-A238-008E-D7A01055AB9B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503FE15F-4D29-36A2-486D-4CDB4C3CEE5B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C1CB53-AC61-464B-8ADF-DA1EC3DDFB4C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B56A439-097D-1C8D-40A1-2B547D4D6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A066E348-F42E-2345-98AA-6FF0C69AA06D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2BB7EA-565C-25EE-A904-AF72415A10BD}"/>
              </a:ext>
            </a:extLst>
          </p:cNvPr>
          <p:cNvSpPr txBox="1"/>
          <p:nvPr/>
        </p:nvSpPr>
        <p:spPr>
          <a:xfrm>
            <a:off x="3356262" y="72734"/>
            <a:ext cx="616234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Confusion Matrix After the Attack</a:t>
            </a:r>
            <a:endParaRPr lang="en-US">
              <a:cs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741971-6CF8-7166-D18F-655044F4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80" y="2458439"/>
            <a:ext cx="4894232" cy="2487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19FA22-612E-0289-07B7-59E2E7F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47" y="1236452"/>
            <a:ext cx="5535548" cy="49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39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802CB-C3DF-36F6-5C54-2F363156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217DED9D-4F25-B0AD-C786-5612BF0E796C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ED2D9077-7718-108C-68B8-00F13E0C44AB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88A9863-C688-CC9C-6CF2-CBBFD18E963C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92BC32F-BFE8-0711-AD16-AAB376DEE50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C6153A2-2F40-0588-4D6C-2DD2E2CB42E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73BDA7B-403D-01D7-9D21-4E7E51B7984E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F66B7D0-7B20-BE28-E5D3-C5E862257881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E3151339-A643-E340-7E6E-8599F4EFD25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EB92AE0-7C8C-A463-327F-1FECEE81CA8D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AE6967C-A6BE-7FA9-2B82-CB3154B7E03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5362DB0-F7D9-7758-B525-2A6A46BDFAF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C3E7782-5882-1522-A8A8-3DAB728ECCA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FBBF739-7201-50EF-FFEB-E1DD51AD2B0C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416F269A-F42E-8661-93C9-38535CBF79A7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6658CC-9721-7479-EC3F-A074FCCF0941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8DEFF792-8A57-2DEC-F9AD-67FDFC6EB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A7B69910-C2DC-CA2C-423D-B0BF6C1AF4D7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E7C7B-318A-C64D-002F-5269C8670041}"/>
              </a:ext>
            </a:extLst>
          </p:cNvPr>
          <p:cNvSpPr txBox="1"/>
          <p:nvPr/>
        </p:nvSpPr>
        <p:spPr>
          <a:xfrm>
            <a:off x="2321092" y="29602"/>
            <a:ext cx="747068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Class Wise Accuracy Drop down after the Attack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88F16-F291-A284-701E-282468478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362" y="1118378"/>
            <a:ext cx="8008369" cy="559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860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2ABDE-7269-4362-7038-24B8716B8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103AE3D-44FC-C83F-BBF4-4863B6D5BF0B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Defence Strategies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E94E9A8D-7D44-38DD-8F7C-A05EF21E66DB}"/>
              </a:ext>
            </a:extLst>
          </p:cNvPr>
          <p:cNvSpPr/>
          <p:nvPr/>
        </p:nvSpPr>
        <p:spPr>
          <a:xfrm rot="9755937" flipH="1">
            <a:off x="1113043" y="920629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1512F149-2309-2925-707E-89036EBE63E9}"/>
              </a:ext>
            </a:extLst>
          </p:cNvPr>
          <p:cNvSpPr/>
          <p:nvPr/>
        </p:nvSpPr>
        <p:spPr>
          <a:xfrm rot="2730025" flipH="1">
            <a:off x="11003467" y="6017221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967A3E-FF62-E92F-621A-DE514EE44644}"/>
              </a:ext>
            </a:extLst>
          </p:cNvPr>
          <p:cNvGrpSpPr/>
          <p:nvPr/>
        </p:nvGrpSpPr>
        <p:grpSpPr>
          <a:xfrm>
            <a:off x="1353307" y="2243628"/>
            <a:ext cx="3027753" cy="1086996"/>
            <a:chOff x="3144701" y="2828355"/>
            <a:chExt cx="3707497" cy="311661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3072F18-9428-2C1A-0635-16C882597750}"/>
                </a:ext>
              </a:extLst>
            </p:cNvPr>
            <p:cNvSpPr/>
            <p:nvPr/>
          </p:nvSpPr>
          <p:spPr>
            <a:xfrm>
              <a:off x="3144701" y="4120385"/>
              <a:ext cx="3546803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ID">
                <a:solidFill>
                  <a:schemeClr val="accent1"/>
                </a:solidFill>
                <a:cs typeface="Poppin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61BE62-A8B2-05A5-72C0-C1007D3A3192}"/>
                </a:ext>
              </a:extLst>
            </p:cNvPr>
            <p:cNvSpPr txBox="1"/>
            <p:nvPr/>
          </p:nvSpPr>
          <p:spPr>
            <a:xfrm>
              <a:off x="3305395" y="2828355"/>
              <a:ext cx="3546803" cy="22826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Compress the Pixel values</a:t>
              </a:r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8E2058-F191-743A-4A5D-28D84535BE9A}"/>
              </a:ext>
            </a:extLst>
          </p:cNvPr>
          <p:cNvGrpSpPr/>
          <p:nvPr/>
        </p:nvGrpSpPr>
        <p:grpSpPr>
          <a:xfrm>
            <a:off x="1357653" y="3424670"/>
            <a:ext cx="3940764" cy="636369"/>
            <a:chOff x="3144700" y="4120385"/>
            <a:chExt cx="4825483" cy="182458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289CB4B-1A9A-8630-0752-FE526B6B12DC}"/>
                </a:ext>
              </a:extLst>
            </p:cNvPr>
            <p:cNvSpPr/>
            <p:nvPr/>
          </p:nvSpPr>
          <p:spPr>
            <a:xfrm>
              <a:off x="3144700" y="4120385"/>
              <a:ext cx="4825482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ID">
                <a:solidFill>
                  <a:schemeClr val="accent1"/>
                </a:solidFill>
                <a:cs typeface="Poppin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857605-0285-C44F-C3B8-9BB5CA195A04}"/>
                </a:ext>
              </a:extLst>
            </p:cNvPr>
            <p:cNvSpPr txBox="1"/>
            <p:nvPr/>
          </p:nvSpPr>
          <p:spPr>
            <a:xfrm>
              <a:off x="3305395" y="4229920"/>
              <a:ext cx="4664788" cy="12236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Total Variation Minimization</a:t>
              </a:r>
              <a:endParaRPr lang="en-US">
                <a:cs typeface="Poppin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827E2-4A9B-5174-889F-20C01D1B6E7C}"/>
              </a:ext>
            </a:extLst>
          </p:cNvPr>
          <p:cNvGrpSpPr/>
          <p:nvPr/>
        </p:nvGrpSpPr>
        <p:grpSpPr>
          <a:xfrm>
            <a:off x="1353457" y="4379329"/>
            <a:ext cx="3297673" cy="636369"/>
            <a:chOff x="3144700" y="4120385"/>
            <a:chExt cx="4038015" cy="182458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DDE8CE5-EADF-C942-68A9-3519D3A9C612}"/>
                </a:ext>
              </a:extLst>
            </p:cNvPr>
            <p:cNvSpPr/>
            <p:nvPr/>
          </p:nvSpPr>
          <p:spPr>
            <a:xfrm>
              <a:off x="3144700" y="4120385"/>
              <a:ext cx="4038015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ID">
                <a:solidFill>
                  <a:schemeClr val="accent1"/>
                </a:solidFill>
                <a:cs typeface="Poppin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0C2E64-3D56-C31B-3726-321674CA5E6C}"/>
                </a:ext>
              </a:extLst>
            </p:cNvPr>
            <p:cNvSpPr txBox="1"/>
            <p:nvPr/>
          </p:nvSpPr>
          <p:spPr>
            <a:xfrm>
              <a:off x="3292929" y="4355161"/>
              <a:ext cx="3889786" cy="9706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Adversarial Training (AT)</a:t>
              </a:r>
              <a:endParaRPr lang="en-US"/>
            </a:p>
          </p:txBody>
        </p: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B8318550-A1B0-0289-F7D4-4786C63F4CD7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Illustration of the adversarial training process. | Download Scientific  Diagram">
            <a:extLst>
              <a:ext uri="{FF2B5EF4-FFF2-40B4-BE49-F238E27FC236}">
                <a16:creationId xmlns:a16="http://schemas.microsoft.com/office/drawing/2014/main" id="{E4C770D5-627E-D520-5388-569A7ADD1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14" y="1988209"/>
            <a:ext cx="6129411" cy="323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543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44;p14">
            <a:extLst>
              <a:ext uri="{FF2B5EF4-FFF2-40B4-BE49-F238E27FC236}">
                <a16:creationId xmlns:a16="http://schemas.microsoft.com/office/drawing/2014/main" id="{3F976D12-8B61-A17C-60F2-E8377CFD063D}"/>
              </a:ext>
            </a:extLst>
          </p:cNvPr>
          <p:cNvSpPr/>
          <p:nvPr/>
        </p:nvSpPr>
        <p:spPr>
          <a:xfrm rot="2730025" flipH="1">
            <a:off x="11029600" y="6093753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7DC8ED2-E91A-D69C-44B1-152FDB6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7369" y="4642581"/>
            <a:ext cx="543876" cy="342985"/>
          </a:xfrm>
          <a:prstGeom prst="rect">
            <a:avLst/>
          </a:prstGeom>
        </p:spPr>
      </p:pic>
      <p:sp>
        <p:nvSpPr>
          <p:cNvPr id="89" name="Google Shape;544;p14">
            <a:extLst>
              <a:ext uri="{FF2B5EF4-FFF2-40B4-BE49-F238E27FC236}">
                <a16:creationId xmlns:a16="http://schemas.microsoft.com/office/drawing/2014/main" id="{CA10B7F6-3DC9-F2F3-C523-B94A3876A377}"/>
              </a:ext>
            </a:extLst>
          </p:cNvPr>
          <p:cNvSpPr/>
          <p:nvPr/>
        </p:nvSpPr>
        <p:spPr>
          <a:xfrm rot="9755937" flipH="1">
            <a:off x="595458" y="48930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9D495-2B30-BC66-E9F6-62EDADE9C21D}"/>
              </a:ext>
            </a:extLst>
          </p:cNvPr>
          <p:cNvSpPr txBox="1"/>
          <p:nvPr/>
        </p:nvSpPr>
        <p:spPr>
          <a:xfrm>
            <a:off x="2525952" y="283154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400" b="1">
                <a:solidFill>
                  <a:schemeClr val="tx1">
                    <a:lumMod val="75000"/>
                    <a:lumOff val="25000"/>
                  </a:schemeClr>
                </a:solidFill>
                <a:latin typeface=" poppins bold"/>
              </a:rPr>
              <a:t>ResNet50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754E-1781-72E5-9981-747A49CB3C6F}"/>
              </a:ext>
            </a:extLst>
          </p:cNvPr>
          <p:cNvSpPr txBox="1"/>
          <p:nvPr/>
        </p:nvSpPr>
        <p:spPr>
          <a:xfrm>
            <a:off x="258792" y="3824376"/>
            <a:ext cx="1170316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>
              <a:buFont typeface="Arial"/>
              <a:buChar char="•"/>
            </a:pPr>
            <a:r>
              <a:rPr lang="en-US" sz="1600" b="1" kern="0">
                <a:latin typeface="Poppins"/>
                <a:ea typeface="Times New Roman"/>
                <a:cs typeface="Times New Roman"/>
              </a:rPr>
              <a:t>Input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: The input layer takes an image with dimensions 224x224 pixels.</a:t>
            </a:r>
            <a:endParaRPr lang="en-US">
              <a:cs typeface="Poppins"/>
            </a:endParaRPr>
          </a:p>
          <a:p>
            <a:pPr marL="285750" lvl="0" indent="-285750">
              <a:buFont typeface="Arial"/>
              <a:buChar char="•"/>
            </a:pPr>
            <a:r>
              <a:rPr lang="en-US" sz="1600" b="1" kern="0">
                <a:latin typeface="Poppins"/>
                <a:ea typeface="Times New Roman"/>
                <a:cs typeface="Times New Roman"/>
              </a:rPr>
              <a:t>Convolutional Layers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: These layers apply numerous filters to the input to create feature maps that abstract the input data.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kern="0">
                <a:latin typeface="Poppins"/>
                <a:ea typeface="Times New Roman"/>
                <a:cs typeface="Times New Roman"/>
              </a:rPr>
              <a:t>Pooling Layers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: Used between convolutional layers, pooling reduces the dimensionality of each feature map but retains the most important information.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kern="0">
                <a:latin typeface="Poppins"/>
                <a:ea typeface="Times New Roman"/>
                <a:cs typeface="Times New Roman"/>
              </a:rPr>
              <a:t>Residual Blocks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: Each block has convolutional layers with batch normalization and </a:t>
            </a:r>
            <a:r>
              <a:rPr lang="en-US" sz="1600" kern="0" err="1">
                <a:latin typeface="Poppins"/>
                <a:ea typeface="Times New Roman"/>
                <a:cs typeface="Times New Roman"/>
              </a:rPr>
              <a:t>ReLU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 activation, followed by a skip connection that adds the input of the block to its output.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b="1" kern="0">
                <a:latin typeface="Poppins"/>
                <a:ea typeface="Times New Roman"/>
                <a:cs typeface="Times New Roman"/>
              </a:rPr>
              <a:t>Output</a:t>
            </a:r>
            <a:r>
              <a:rPr lang="en-US" sz="1600" kern="0">
                <a:latin typeface="Poppins"/>
                <a:ea typeface="Times New Roman"/>
                <a:cs typeface="Times New Roman"/>
              </a:rPr>
              <a:t>: A global average pooling layer followed by a fully connected layer that maps the features learned by the network into the final output classes.</a:t>
            </a:r>
            <a:endParaRPr lang="en-US" sz="1600">
              <a:latin typeface="Poppins"/>
              <a:cs typeface="Poppins"/>
            </a:endParaRPr>
          </a:p>
        </p:txBody>
      </p:sp>
      <p:pic>
        <p:nvPicPr>
          <p:cNvPr id="2" name="Picture 1" descr="A diagram of a model architecture&#10;&#10;Description automatically generated">
            <a:extLst>
              <a:ext uri="{FF2B5EF4-FFF2-40B4-BE49-F238E27FC236}">
                <a16:creationId xmlns:a16="http://schemas.microsoft.com/office/drawing/2014/main" id="{FEF66799-E9BB-0C52-4239-253A106C5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005" y="1051560"/>
            <a:ext cx="7885430" cy="245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936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BD285-B97C-0131-93A8-76DA4A9AF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AFB0954-9BE4-5243-987B-ABA2BA507D87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52F2B435-9C58-7C19-45A0-B06F5DDD432E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1E7A7BE-1DDF-5DC4-C460-D8833FC11641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FE1DED8-618B-7FAF-86E5-C53D5BE311B1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E5A91B9-0E32-7433-81CB-56503321797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9A781C-19D7-EF3A-2D8F-F9992509A9FF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7BA1774-6C83-248E-4F37-4F43B31BE237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D67E032C-5CF9-E3B2-75FC-6B7D4CDAFE16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5B844BD-C7C6-4DAA-839B-EAD76CA9CEEC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592F1FD-A02B-2855-0021-33DBDE39DF1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4030581-72DF-05C8-E60F-5A16CE515B2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DAD1E8D-9BC8-CC1D-4435-C6F20C7E06B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4EE9478-FE2E-8F86-FE1E-ED49C5FB75F5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FD1473D0-623D-36FD-A449-77FA4ACD2D75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5F7E8-F669-6B2C-1A16-165CEE6FD56F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67162E7-5F95-957A-1D0A-B96149982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0C164382-7B01-0167-0EC0-BDA3266ECF3E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447EA8-C552-0801-C744-0C578C23E45B}"/>
              </a:ext>
            </a:extLst>
          </p:cNvPr>
          <p:cNvSpPr txBox="1"/>
          <p:nvPr/>
        </p:nvSpPr>
        <p:spPr>
          <a:xfrm>
            <a:off x="2321092" y="29602"/>
            <a:ext cx="747068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Defenses for SIA Attack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FE4A1-AD14-CAFB-0B84-00BE1D993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29" y="1049330"/>
            <a:ext cx="4661121" cy="5224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CDD7AC-E730-9863-C7F0-BDF6BFB09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538" y="679508"/>
            <a:ext cx="4808399" cy="4551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26CFD7-8B66-F473-11AC-E9F5211B2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804" y="5225833"/>
            <a:ext cx="3357106" cy="16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3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3AF7-3C9C-A880-192A-B68CB4382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9319C6A2-732C-11EB-79EB-AA59EBFA6246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1356694E-A55A-DA12-994D-3FE78326C4A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CB930A8-F603-091E-6190-9D35277BF610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EFBFC56-6BFD-F55D-2B7E-C78ECF3D1A57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827F4B3-45C0-9503-D653-E0F0BB586F2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6059BF-DC4D-1D5B-7B08-FE867360123D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64CE767-CF0E-66C0-387F-F03CD6D3D90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7E42F09E-78BD-95D5-2F80-5923D9C94D63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719B387-90B0-CF5C-98C3-B546DDA6DDE5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4EA20C5-FBA5-8F84-BBBC-85748BF9027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1F41F19-A0EE-A3D6-6542-E06C6B4C66D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ABBFD0A-FC4F-F821-B4E5-F1C1C91811B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932A459-DA4B-0683-D41D-2D7B99B47CCC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42916B3-5F50-255A-51CE-81EAD28225E5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EC19E-6726-3266-E3E0-5CE8021D8081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36ABDE8-EEA1-7450-A05F-F440C0F2F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6BEBC2B-12B4-9641-4CA4-97931B0D7FAB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1C7397-A9AA-3EA7-9CC4-2FBA19483587}"/>
              </a:ext>
            </a:extLst>
          </p:cNvPr>
          <p:cNvSpPr txBox="1"/>
          <p:nvPr/>
        </p:nvSpPr>
        <p:spPr>
          <a:xfrm>
            <a:off x="1882681" y="-1713"/>
            <a:ext cx="901555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Class Per Model Accuracy after the Defenses Applied </a:t>
            </a:r>
            <a:endParaRPr lang="en-US">
              <a:cs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47E8F-DBB9-CFFC-7919-050218B96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350" y="1515127"/>
            <a:ext cx="65913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41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A5CC4-AB6C-6388-6AC0-0D694E93F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62342B1-711B-9B0D-3E3B-EA57CBC6CFB9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5FE995FD-F1E1-C359-64BA-66F1A4D9A3CC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362C2D-0A61-E6ED-374E-6313956F6F0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E83FAAB-1C57-457C-B7A1-A5CBDE7B685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196194-A932-2DFC-2E7F-D77DF81ADBF4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01E6E01-C542-0229-8D38-2BFA0FC6CBD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1760D2-3660-0612-F943-71A69066DAE9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64C01DA4-D972-16ED-CE28-B3276FF95F5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4E89B1F-918D-FCE8-766E-AFA593C6D84A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C045C51-1077-9B31-88AE-F95D8CCD2B0F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B328B5C-AF31-C904-7BD8-CE9FC41F1EF9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2DC3D11-BD0D-EFEA-C6A0-EE57ECC8FBB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670CDE8-5E84-BBFF-5445-87F03CD619C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D754F895-271C-71B6-B652-A2E0566A9BB3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83677B-9BCA-7E76-932C-274658EC5148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EEAC0505-2E75-4D90-3B74-F967B1A87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53F236D6-4E9A-CF4E-31C0-4966A624D5FC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725E1C-97D5-B1A3-CB4E-E8B1AC1B8E15}"/>
              </a:ext>
            </a:extLst>
          </p:cNvPr>
          <p:cNvSpPr txBox="1"/>
          <p:nvPr/>
        </p:nvSpPr>
        <p:spPr>
          <a:xfrm>
            <a:off x="1882681" y="-1713"/>
            <a:ext cx="90155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Sample Image of Defenses Applied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19BEEC-DA3D-8235-336B-35F1653B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229" y="632108"/>
            <a:ext cx="1001077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34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078A-22CE-57B5-7685-C3F9ACED1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FB9BF47-1D3E-D079-AC66-C1D94EFEC1A1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0637D75E-8A0A-665A-5769-38C038F6DE2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F9A1398-BEDD-41E7-55A3-A417BC2D47D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BDB4D55-1F47-9F78-75C0-FFD0CD13B48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5AA207F-0003-7DF4-5F98-13D59F53DE7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10EC520-5AA6-148D-57D2-206532F7908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B39BC71-550F-A23B-612D-FF5C54B42A7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C5875AAB-2564-6964-79F6-BB65F83F9A46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6700F82-91E3-B9AA-DB0E-C4E8C8BCAE3A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DB3BB9E-593B-375E-715C-D7FDD21661B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BCC71CB-75FB-9F29-DD54-4E3BEE2B44F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8531F34-78B8-0CB9-B826-B9E496061355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92ED5AF-3B59-AB16-D3C6-A1AE6B0C5BA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EE67328D-965E-D907-89B9-80210ACC77B4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A111D-E5B1-2D50-6F9C-DD61B301D94B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FBA8170-7E84-49DF-32C6-352181F96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6C1A184B-0130-2717-61F5-A1EA09B20F08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0E173-A6BC-F5E6-FC0C-E03C5C34FE0B}"/>
              </a:ext>
            </a:extLst>
          </p:cNvPr>
          <p:cNvSpPr txBox="1"/>
          <p:nvPr/>
        </p:nvSpPr>
        <p:spPr>
          <a:xfrm>
            <a:off x="1882681" y="-1713"/>
            <a:ext cx="90155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SIA Attack - Detection</a:t>
            </a:r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3A22748-54FF-0498-EACB-42436E0EA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40" y="1929161"/>
            <a:ext cx="6338721" cy="293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89E90-AB5A-7D79-77F6-5C73B3709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9" y="669463"/>
            <a:ext cx="5050497" cy="28926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829062-E4CD-6A16-91FE-0821FD640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9" y="3562067"/>
            <a:ext cx="5050859" cy="293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269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01507-1435-5021-CF5A-2B30A317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AE07B40-0935-C23C-E276-FD00491CFF02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2ADDC097-44CB-CE41-7E56-97A64D411CF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0D3D0EF-BFEC-B3A0-48BD-C08D04590115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7ACF934-7177-D229-1E22-2DAE25409009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B2C2902-5FB4-C9D3-32A3-C1F6771BCA38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8025B40F-724F-F0A7-E3FD-6DF9DDA0236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7D3FD27-1E5B-906A-8CD9-DDC444999DF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30D7998-F7CB-D80E-1244-6262BF922892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18B8EBC-9E45-DB64-2BB3-89E68654D518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7225C38-DB31-8D62-A2EA-0E0009E927E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25B22A-F3DC-B822-7080-4024DA7A65A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F7E7099-F6C3-0FAF-4FF3-14853883263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7918A02-8E6E-CFF8-D372-7CB4D4599152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49573AFE-CD85-2C00-F6B7-FE4B2107B5AE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3F3F5-6BA7-45D8-E946-0A0C92A8AE6D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1718EFD-28D9-9B89-C979-A0BBFAD8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AF4646F6-10F1-2F47-C7A3-86E45CFB4EBF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F0CA4A-3CF8-1CA5-B4D9-72870F47E6AF}"/>
              </a:ext>
            </a:extLst>
          </p:cNvPr>
          <p:cNvSpPr txBox="1"/>
          <p:nvPr/>
        </p:nvSpPr>
        <p:spPr>
          <a:xfrm>
            <a:off x="1882681" y="-1713"/>
            <a:ext cx="90155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SIA Attacked Image Detection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52576-05F6-6EC1-D5C9-08FC07093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68" y="836813"/>
            <a:ext cx="10493196" cy="53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837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F40B6-9B4E-3805-711C-3C4D5CAFB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843FE664-9361-5FC4-C152-5BEE5239D3EA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203F0BF3-270E-FE92-5E57-0ABD9264541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9D012C-BD03-61FF-B911-2778AD0E1B9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36F9116-4A26-94C1-27C6-1C1E335BAB2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F449F08-36A0-42BE-1D39-69FD9D0A86AD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9858BAE-86C6-EB4B-DF82-BA5F1A6D1CB7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84D38A8-3560-B306-7367-9E0AB6B6FE32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BC4F885-4F59-6B11-624F-0C3103874DF2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F1A5C7F-5F02-2A6A-1EFB-8515CA3841DE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F7666B-C054-22BA-DD45-53818507B123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162C826-407D-E725-FFF8-2CF9D1A181F2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DFA4DC18-FF4A-7E10-1CA8-8A13E915B554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FA0F830-0EAD-FC54-DC83-2610685F66B0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719CAF29-60F4-4454-90B4-29CFC83935A3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0F3E15-3BE1-1A75-E22C-6F31FB411EB4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E7064F3-F106-B18B-A8EB-D6AD1FD0C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BC88E67-B43A-418D-7F72-58D510A4B9C3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D2A52-08DA-9762-71B0-60E5765A40F4}"/>
              </a:ext>
            </a:extLst>
          </p:cNvPr>
          <p:cNvSpPr txBox="1"/>
          <p:nvPr/>
        </p:nvSpPr>
        <p:spPr>
          <a:xfrm>
            <a:off x="1882681" y="-1713"/>
            <a:ext cx="901555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>
                <a:solidFill>
                  <a:srgbClr val="8696FE"/>
                </a:solidFill>
                <a:latin typeface="Outfit Medium"/>
              </a:rPr>
              <a:t>SIA Attacked Detection Rate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A6E48-8D89-183B-A14C-D220AAB0A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261" y="821469"/>
            <a:ext cx="6122462" cy="502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140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59D39-49A7-D9E6-00D8-F4B73FF4E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59044245-8BE4-7E02-321A-C889E34B78D8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37A57A8D-ADCE-4717-9339-D14E317E793C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637478-5F01-AF8B-C996-CA36800EAA15}"/>
              </a:ext>
            </a:extLst>
          </p:cNvPr>
          <p:cNvSpPr txBox="1"/>
          <p:nvPr/>
        </p:nvSpPr>
        <p:spPr>
          <a:xfrm>
            <a:off x="4108120" y="352156"/>
            <a:ext cx="3975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Current Progress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AE97C8F-6CE7-AA72-4AA8-B5E492F2F9F7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F36CC2FB-E925-B442-4E76-993545A265CB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CB86A63-4035-0CB3-E9BA-1BFB0A0B1337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DB292B8-1505-210D-6425-AA23F2787A98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A75E035-91A1-D803-2087-8A5AD49A1CDA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5A5058C1-5FE9-303C-FA3E-FFCA6F7EE8DA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006DF39-3D98-10D9-D746-A6CBE6F9F7EB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1B124F6B-310F-74AD-EB2C-09610C5C1AF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B970594-EF61-F968-533A-D7CF5FDE24F0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CBEE3F7B-677E-0685-FC29-8C4D2C1F908A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76E6A34-6AB3-BA48-8608-7E8D5E68BEE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E28D862-74CE-05E0-19B3-2E2E9912D97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77156D9D-4C82-4BAA-AEE4-ADC18FE0D0DD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28BB05E-1A26-A058-C1D6-A2B473559DDA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0007DB-D228-73BA-1DC1-2C30005BC496}"/>
              </a:ext>
            </a:extLst>
          </p:cNvPr>
          <p:cNvSpPr txBox="1"/>
          <p:nvPr/>
        </p:nvSpPr>
        <p:spPr>
          <a:xfrm>
            <a:off x="2643670" y="2018049"/>
            <a:ext cx="7807122" cy="36471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8696FE"/>
                </a:solidFill>
                <a:latin typeface="Times New Roman"/>
                <a:cs typeface="Poppins"/>
              </a:rPr>
              <a:t>Data Preprocessing</a:t>
            </a:r>
          </a:p>
          <a:p>
            <a:pPr marL="285750" indent="-285750">
              <a:buFont typeface="Arial"/>
              <a:buChar char="•"/>
            </a:pPr>
            <a:endParaRPr lang="en-US" sz="1400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Image Preprocessing: Resized all images to the input size required by the model (e.g., 244x244 for DenseNet121)</a:t>
            </a:r>
            <a:endParaRPr lang="en-US">
              <a:solidFill>
                <a:srgbClr val="000000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Data Augmentation: Applied various augmentation techniques to improve model generalization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8696FE"/>
                </a:solidFill>
                <a:latin typeface="Times New Roman"/>
                <a:cs typeface="Poppins"/>
              </a:rPr>
              <a:t>Model Setup</a:t>
            </a:r>
            <a:endParaRPr lang="en-US" sz="1400">
              <a:solidFill>
                <a:srgbClr val="000000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Trained DenseNet121 (pretrained on ImageNet) to leverage powerful feature extraction capabilities.</a:t>
            </a: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8696FE"/>
                </a:solidFill>
                <a:latin typeface="Times New Roman"/>
                <a:cs typeface="Poppins"/>
              </a:rPr>
              <a:t>Attack Simulation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Simulated SIA attack on CNN and shown misclassification after the attack.</a:t>
            </a: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8696FE"/>
                </a:solidFill>
                <a:latin typeface="Times New Roman"/>
                <a:cs typeface="Poppins"/>
              </a:rPr>
              <a:t>Defense Implementation</a:t>
            </a:r>
            <a:endParaRPr lang="en-US" sz="140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After the attack deploy on the image, using defined </a:t>
            </a:r>
            <a:r>
              <a:rPr lang="en-US" sz="1100" err="1">
                <a:solidFill>
                  <a:srgbClr val="000000"/>
                </a:solidFill>
                <a:latin typeface="Poppins"/>
                <a:cs typeface="Poppins"/>
              </a:rPr>
              <a:t>defences</a:t>
            </a: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 can restore the initial stage of the image</a:t>
            </a: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endParaRPr lang="en-US" sz="1400" b="1">
              <a:solidFill>
                <a:srgbClr val="8696FE"/>
              </a:solidFill>
              <a:latin typeface="Times New Roman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>
                <a:solidFill>
                  <a:srgbClr val="8696FE"/>
                </a:solidFill>
                <a:latin typeface="Times New Roman"/>
                <a:cs typeface="Poppins"/>
              </a:rPr>
              <a:t>Detection Implementation</a:t>
            </a:r>
            <a:endParaRPr lang="en-US">
              <a:solidFill>
                <a:srgbClr val="000000"/>
              </a:solidFill>
              <a:latin typeface="Poppins"/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Poppins"/>
                <a:cs typeface="Poppins"/>
              </a:rPr>
              <a:t>If</a:t>
            </a:r>
            <a:r>
              <a:rPr lang="en-US" sz="1100">
                <a:latin typeface="Poppins"/>
                <a:cs typeface="Poppins"/>
              </a:rPr>
              <a:t> the SIA attack deployed on Xray images it can detect using developed detection Algorithm</a:t>
            </a:r>
            <a:endParaRPr lang="en-US">
              <a:cs typeface="Poppins"/>
            </a:endParaRPr>
          </a:p>
          <a:p>
            <a:pPr algn="l"/>
            <a:endParaRPr lang="en-US" sz="1400">
              <a:latin typeface="Times New Roman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51780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6936B-57E2-150E-4446-895E9BE2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E7CE7792-1C4A-F38D-524A-CF47FB27785F}"/>
              </a:ext>
            </a:extLst>
          </p:cNvPr>
          <p:cNvGrpSpPr/>
          <p:nvPr/>
        </p:nvGrpSpPr>
        <p:grpSpPr>
          <a:xfrm rot="454359">
            <a:off x="-11569" y="5127635"/>
            <a:ext cx="1611354" cy="1141658"/>
            <a:chOff x="-27979" y="5270662"/>
            <a:chExt cx="2140300" cy="1516423"/>
          </a:xfrm>
        </p:grpSpPr>
        <p:grpSp>
          <p:nvGrpSpPr>
            <p:cNvPr id="76" name="Graphic 11">
              <a:extLst>
                <a:ext uri="{FF2B5EF4-FFF2-40B4-BE49-F238E27FC236}">
                  <a16:creationId xmlns:a16="http://schemas.microsoft.com/office/drawing/2014/main" id="{43788261-1B45-839C-0E13-896834608846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1408BE0F-38B6-443B-04D3-3E8857860F99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BE1FC72-3A3F-4996-4D32-0C2C8C8DFE05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872CF79-7CB7-83FD-B65B-91A32DFCD7F3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536ED4E-00F2-D21A-66B1-AAF5E8307B65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46E57AE-2916-1942-1A73-CC825877D59F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C0EA41DE-CC20-E370-8CE8-A4C67730946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3624C69-221C-DB8E-32B5-8FD55BEB9CE2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5F007617-0770-4FAC-6D42-72424517C84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DAD273B5-03CE-2780-05AD-07F5C561788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EF7D43-9F95-2448-720E-78D90055D94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344FD917-1B22-1EC7-5B6D-D1D955A028FE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4" name="Google Shape;544;p14">
            <a:extLst>
              <a:ext uri="{FF2B5EF4-FFF2-40B4-BE49-F238E27FC236}">
                <a16:creationId xmlns:a16="http://schemas.microsoft.com/office/drawing/2014/main" id="{3D4C1A10-9735-7CA7-3BC2-9F7A0C208F2A}"/>
              </a:ext>
            </a:extLst>
          </p:cNvPr>
          <p:cNvSpPr/>
          <p:nvPr/>
        </p:nvSpPr>
        <p:spPr>
          <a:xfrm rot="18696891" flipH="1">
            <a:off x="255894" y="1200837"/>
            <a:ext cx="481602" cy="48160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600C24-05E8-B593-EB11-11D73CA227A7}"/>
              </a:ext>
            </a:extLst>
          </p:cNvPr>
          <p:cNvSpPr txBox="1"/>
          <p:nvPr/>
        </p:nvSpPr>
        <p:spPr>
          <a:xfrm>
            <a:off x="3196012" y="428082"/>
            <a:ext cx="547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Project Completion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73" name="Google Shape;544;p14">
            <a:extLst>
              <a:ext uri="{FF2B5EF4-FFF2-40B4-BE49-F238E27FC236}">
                <a16:creationId xmlns:a16="http://schemas.microsoft.com/office/drawing/2014/main" id="{372F590D-0A22-FD1B-CF0E-F1BB98AC37DE}"/>
              </a:ext>
            </a:extLst>
          </p:cNvPr>
          <p:cNvSpPr/>
          <p:nvPr/>
        </p:nvSpPr>
        <p:spPr>
          <a:xfrm rot="18696891" flipH="1">
            <a:off x="10473845" y="999181"/>
            <a:ext cx="1071814" cy="107181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diagram of a process&#10;&#10;Description automatically generated">
            <a:extLst>
              <a:ext uri="{FF2B5EF4-FFF2-40B4-BE49-F238E27FC236}">
                <a16:creationId xmlns:a16="http://schemas.microsoft.com/office/drawing/2014/main" id="{DAE20D06-17FB-5426-E080-1F31C29F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035539"/>
            <a:ext cx="10160000" cy="5148385"/>
          </a:xfrm>
          <a:prstGeom prst="rect">
            <a:avLst/>
          </a:prstGeom>
        </p:spPr>
      </p:pic>
      <p:pic>
        <p:nvPicPr>
          <p:cNvPr id="4" name="Picture 3" descr="A red location pin with a black background&#10;&#10;Description automatically generated">
            <a:extLst>
              <a:ext uri="{FF2B5EF4-FFF2-40B4-BE49-F238E27FC236}">
                <a16:creationId xmlns:a16="http://schemas.microsoft.com/office/drawing/2014/main" id="{B716D51B-D263-CC1F-EE50-681C1B407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23682" y="3278045"/>
            <a:ext cx="679900" cy="6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07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FE191-63A1-8FC7-B330-94452CC0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2A1A281-098D-9B82-5CC8-8C38D55BE744}"/>
              </a:ext>
            </a:extLst>
          </p:cNvPr>
          <p:cNvSpPr txBox="1"/>
          <p:nvPr/>
        </p:nvSpPr>
        <p:spPr>
          <a:xfrm>
            <a:off x="2324669" y="265825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References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AC213884-920C-2308-F9E3-7E41FCC66982}"/>
              </a:ext>
            </a:extLst>
          </p:cNvPr>
          <p:cNvSpPr/>
          <p:nvPr/>
        </p:nvSpPr>
        <p:spPr>
          <a:xfrm rot="9755937" flipH="1">
            <a:off x="330877" y="30682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513116EB-7C3D-2217-60B1-891A4C80F9DD}"/>
              </a:ext>
            </a:extLst>
          </p:cNvPr>
          <p:cNvSpPr/>
          <p:nvPr/>
        </p:nvSpPr>
        <p:spPr>
          <a:xfrm rot="2730025" flipH="1">
            <a:off x="10842694" y="5806206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8030E-DB45-7ECE-C128-9FD25433F02E}"/>
              </a:ext>
            </a:extLst>
          </p:cNvPr>
          <p:cNvSpPr txBox="1"/>
          <p:nvPr/>
        </p:nvSpPr>
        <p:spPr>
          <a:xfrm>
            <a:off x="718462" y="1035266"/>
            <a:ext cx="1072055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algn="just"/>
            <a:r>
              <a:rPr lang="en-US" sz="1800">
                <a:solidFill>
                  <a:schemeClr val="tx1"/>
                </a:solidFill>
              </a:rPr>
              <a:t>[1]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I. J. Goodfellow, J.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Shlens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and C.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Szegedy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"Explaining and harnessing adversarial examples," in Proc. Int. Conf. Learn. Representations (ICLR), San Diego, CA, USA, May 2015, pp. 1-11. [Online]. Available: </a:t>
            </a:r>
            <a:r>
              <a:rPr lang="en-US" sz="1800">
                <a:solidFill>
                  <a:srgbClr val="0070C0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https://arxiv.org/abs/1412.6572</a:t>
            </a:r>
            <a:endParaRPr lang="en-US" sz="1800">
              <a:solidFill>
                <a:srgbClr val="0070C0"/>
              </a:solidFill>
            </a:endParaRP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[2]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X. Yuan, P. He, Q. Zhu, and X. Li, "Adversarial examples: Attacks and defenses for deep learning,"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IEEE Trans. Neural </a:t>
            </a:r>
            <a:r>
              <a:rPr lang="en-US" sz="1800" i="1" err="1">
                <a:solidFill>
                  <a:schemeClr val="tx1"/>
                </a:solidFill>
                <a:ea typeface="+mn-lt"/>
                <a:cs typeface="+mn-lt"/>
              </a:rPr>
              <a:t>Netw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. Learn. Syst.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vol. 30, no. 9, pp. 2805-2824, Sep. 2019. [Online]. Available: </a:t>
            </a:r>
            <a:r>
              <a:rPr lang="en-US" sz="1800">
                <a:solidFill>
                  <a:srgbClr val="0070C0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https://ieeexplore.ieee.org/document/8601309</a:t>
            </a:r>
          </a:p>
          <a:p>
            <a:pPr algn="just">
              <a:lnSpc>
                <a:spcPct val="12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 algn="just"/>
            <a:r>
              <a:rPr lang="en-US" sz="1800">
                <a:solidFill>
                  <a:schemeClr val="tx1"/>
                </a:solidFill>
              </a:rPr>
              <a:t>[3] 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N.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Papernot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P. McDaniel, I. J. Goodfellow, S. Jha, Z. B. Celik, and A. Swami, "Practical black-box attacks against machine learning," in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Proc. 2017 ACM Asia Conf. </a:t>
            </a:r>
            <a:r>
              <a:rPr lang="en-US" sz="1800" i="1" err="1">
                <a:solidFill>
                  <a:schemeClr val="tx1"/>
                </a:solidFill>
                <a:ea typeface="+mn-lt"/>
                <a:cs typeface="+mn-lt"/>
              </a:rPr>
              <a:t>Comput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. Commun. Security (</a:t>
            </a:r>
            <a:r>
              <a:rPr lang="en-US" sz="1800" i="1" err="1">
                <a:solidFill>
                  <a:schemeClr val="tx1"/>
                </a:solidFill>
                <a:ea typeface="+mn-lt"/>
                <a:cs typeface="+mn-lt"/>
              </a:rPr>
              <a:t>AsiaCCS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)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Abu Dhabi, United Arab Emirates, Apr. 2017, pp. 506-519. [Online]. Available: </a:t>
            </a:r>
            <a:r>
              <a:rPr lang="en-US" sz="1800">
                <a:solidFill>
                  <a:srgbClr val="0070C0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https://dl.acm.org/doi/10.1145/3052973.3053009</a:t>
            </a:r>
            <a:endParaRPr lang="en-US" sz="1800">
              <a:solidFill>
                <a:srgbClr val="0070C0"/>
              </a:solidFill>
              <a:ea typeface="+mn-lt"/>
              <a:cs typeface="+mn-lt"/>
            </a:endParaRPr>
          </a:p>
          <a:p>
            <a:pPr algn="just"/>
            <a:endParaRPr lang="en-US" sz="1800">
              <a:solidFill>
                <a:srgbClr val="0070C0"/>
              </a:solidFill>
              <a:ea typeface="+mn-lt"/>
              <a:cs typeface="+mn-lt"/>
            </a:endParaRPr>
          </a:p>
          <a:p>
            <a:pPr algn="just"/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[4]A.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Madry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A.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Makelov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L. Schmidt, D. Tsipras, and A. </a:t>
            </a:r>
            <a:r>
              <a:rPr lang="en-US" sz="1800" err="1">
                <a:solidFill>
                  <a:schemeClr val="tx1"/>
                </a:solidFill>
                <a:ea typeface="+mn-lt"/>
                <a:cs typeface="+mn-lt"/>
              </a:rPr>
              <a:t>Vladu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"Towards deep learning models resistant to adversarial attacks," in </a:t>
            </a:r>
            <a:r>
              <a:rPr lang="en-US" sz="1800" i="1">
                <a:solidFill>
                  <a:schemeClr val="tx1"/>
                </a:solidFill>
                <a:ea typeface="+mn-lt"/>
                <a:cs typeface="+mn-lt"/>
              </a:rPr>
              <a:t>Proc. Int. Conf. Learn. Representations (ICLR)</a:t>
            </a:r>
            <a:r>
              <a:rPr lang="en-US" sz="1800">
                <a:solidFill>
                  <a:schemeClr val="tx1"/>
                </a:solidFill>
                <a:ea typeface="+mn-lt"/>
                <a:cs typeface="+mn-lt"/>
              </a:rPr>
              <a:t>, Vancouver, BC, Canada, Apr. 2018, pp. 1-18. [Online]. Available: </a:t>
            </a:r>
            <a:r>
              <a:rPr lang="en-US" sz="1800">
                <a:solidFill>
                  <a:srgbClr val="0070C0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https://arxiv.org/abs/1706.06083</a:t>
            </a:r>
            <a:endParaRPr lang="en-US" sz="1800">
              <a:solidFill>
                <a:srgbClr val="0070C0"/>
              </a:solidFill>
              <a:ea typeface="+mn-lt"/>
              <a:cs typeface="+mn-lt"/>
            </a:endParaRPr>
          </a:p>
          <a:p>
            <a:pPr algn="just"/>
            <a:endParaRPr lang="en-US" sz="180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3068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8B025-92A2-5472-52F2-45CF2E711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BC609E-F479-CB16-1512-0E3017500F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8242CD-B24C-8D21-D218-8B9E0E8EE8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Freeform: Shape 28">
            <a:extLst>
              <a:ext uri="{FF2B5EF4-FFF2-40B4-BE49-F238E27FC236}">
                <a16:creationId xmlns:a16="http://schemas.microsoft.com/office/drawing/2014/main" id="{CA277121-2237-7C83-80BF-C7673C9BD7EF}"/>
              </a:ext>
            </a:extLst>
          </p:cNvPr>
          <p:cNvSpPr/>
          <p:nvPr/>
        </p:nvSpPr>
        <p:spPr>
          <a:xfrm rot="20589211" flipH="1">
            <a:off x="6408867" y="-642825"/>
            <a:ext cx="6359498" cy="6034238"/>
          </a:xfrm>
          <a:custGeom>
            <a:avLst/>
            <a:gdLst>
              <a:gd name="connsiteX0" fmla="*/ 4951073 w 6359498"/>
              <a:gd name="connsiteY0" fmla="*/ 0 h 6034238"/>
              <a:gd name="connsiteX1" fmla="*/ 0 w 6359498"/>
              <a:gd name="connsiteY1" fmla="*/ 1499201 h 6034238"/>
              <a:gd name="connsiteX2" fmla="*/ 1206157 w 6359498"/>
              <a:gd name="connsiteY2" fmla="*/ 5482504 h 6034238"/>
              <a:gd name="connsiteX3" fmla="*/ 1454410 w 6359498"/>
              <a:gd name="connsiteY3" fmla="*/ 5633321 h 6034238"/>
              <a:gd name="connsiteX4" fmla="*/ 3037752 w 6359498"/>
              <a:gd name="connsiteY4" fmla="*/ 6034238 h 6034238"/>
              <a:gd name="connsiteX5" fmla="*/ 6359498 w 6359498"/>
              <a:gd name="connsiteY5" fmla="*/ 2712492 h 6034238"/>
              <a:gd name="connsiteX6" fmla="*/ 5150691 w 6359498"/>
              <a:gd name="connsiteY6" fmla="*/ 149271 h 603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9498" h="6034238">
                <a:moveTo>
                  <a:pt x="4951073" y="0"/>
                </a:moveTo>
                <a:lnTo>
                  <a:pt x="0" y="1499201"/>
                </a:lnTo>
                <a:lnTo>
                  <a:pt x="1206157" y="5482504"/>
                </a:lnTo>
                <a:lnTo>
                  <a:pt x="1454410" y="5633321"/>
                </a:lnTo>
                <a:cubicBezTo>
                  <a:pt x="1925080" y="5889004"/>
                  <a:pt x="2464456" y="6034238"/>
                  <a:pt x="3037752" y="6034238"/>
                </a:cubicBezTo>
                <a:cubicBezTo>
                  <a:pt x="4872302" y="6034238"/>
                  <a:pt x="6359498" y="4547042"/>
                  <a:pt x="6359498" y="2712492"/>
                </a:cubicBezTo>
                <a:cubicBezTo>
                  <a:pt x="6359498" y="1680558"/>
                  <a:pt x="5888940" y="758528"/>
                  <a:pt x="5150691" y="149271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" name="Freeform: Shape 9">
            <a:extLst>
              <a:ext uri="{FF2B5EF4-FFF2-40B4-BE49-F238E27FC236}">
                <a16:creationId xmlns:a16="http://schemas.microsoft.com/office/drawing/2014/main" id="{EE389976-5562-6AE5-FF7E-0B88487E034D}"/>
              </a:ext>
            </a:extLst>
          </p:cNvPr>
          <p:cNvSpPr/>
          <p:nvPr/>
        </p:nvSpPr>
        <p:spPr>
          <a:xfrm>
            <a:off x="1" y="749993"/>
            <a:ext cx="12467491" cy="2995529"/>
          </a:xfrm>
          <a:custGeom>
            <a:avLst/>
            <a:gdLst>
              <a:gd name="connsiteX0" fmla="*/ 0 w 9944101"/>
              <a:gd name="connsiteY0" fmla="*/ 0 h 3440096"/>
              <a:gd name="connsiteX1" fmla="*/ 9750183 w 9944101"/>
              <a:gd name="connsiteY1" fmla="*/ 0 h 3440096"/>
              <a:gd name="connsiteX2" fmla="*/ 9944101 w 9944101"/>
              <a:gd name="connsiteY2" fmla="*/ 193918 h 3440096"/>
              <a:gd name="connsiteX3" fmla="*/ 9944101 w 9944101"/>
              <a:gd name="connsiteY3" fmla="*/ 3246178 h 3440096"/>
              <a:gd name="connsiteX4" fmla="*/ 9750183 w 9944101"/>
              <a:gd name="connsiteY4" fmla="*/ 3440096 h 3440096"/>
              <a:gd name="connsiteX5" fmla="*/ 0 w 9944101"/>
              <a:gd name="connsiteY5" fmla="*/ 3440096 h 344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44101" h="3440096">
                <a:moveTo>
                  <a:pt x="0" y="0"/>
                </a:moveTo>
                <a:lnTo>
                  <a:pt x="9750183" y="0"/>
                </a:lnTo>
                <a:cubicBezTo>
                  <a:pt x="9857281" y="0"/>
                  <a:pt x="9944101" y="86820"/>
                  <a:pt x="9944101" y="193918"/>
                </a:cubicBezTo>
                <a:lnTo>
                  <a:pt x="9944101" y="3246178"/>
                </a:lnTo>
                <a:cubicBezTo>
                  <a:pt x="9944101" y="3353276"/>
                  <a:pt x="9857281" y="3440096"/>
                  <a:pt x="9750183" y="3440096"/>
                </a:cubicBezTo>
                <a:lnTo>
                  <a:pt x="0" y="344009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7CB91-F59B-FA14-C8E8-DBC1E0777834}"/>
              </a:ext>
            </a:extLst>
          </p:cNvPr>
          <p:cNvSpPr txBox="1"/>
          <p:nvPr/>
        </p:nvSpPr>
        <p:spPr>
          <a:xfrm>
            <a:off x="4234473" y="1234246"/>
            <a:ext cx="3447675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/>
              </a:rPr>
              <a:t>IT21182600</a:t>
            </a:r>
          </a:p>
          <a:p>
            <a:pPr algn="ctr"/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/>
              </a:rPr>
              <a:t>W.N. </a:t>
            </a:r>
            <a:r>
              <a:rPr lang="en-ID" sz="4400" b="1" err="1">
                <a:solidFill>
                  <a:schemeClr val="bg1"/>
                </a:solidFill>
                <a:latin typeface="Rubik" pitchFamily="2" charset="-79"/>
                <a:cs typeface="Rubik"/>
              </a:rPr>
              <a:t>Dilsara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DB9D-1141-861E-D022-76D671C59A54}"/>
              </a:ext>
            </a:extLst>
          </p:cNvPr>
          <p:cNvSpPr txBox="1"/>
          <p:nvPr/>
        </p:nvSpPr>
        <p:spPr>
          <a:xfrm>
            <a:off x="3663668" y="2728242"/>
            <a:ext cx="499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 Security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3B3B1BD-6BEB-DBB8-9C45-4E1897C06FD4}"/>
              </a:ext>
            </a:extLst>
          </p:cNvPr>
          <p:cNvSpPr/>
          <p:nvPr/>
        </p:nvSpPr>
        <p:spPr>
          <a:xfrm>
            <a:off x="4328576" y="3187922"/>
            <a:ext cx="3353572" cy="3090490"/>
          </a:xfrm>
          <a:prstGeom prst="roundRect">
            <a:avLst>
              <a:gd name="adj" fmla="val 11055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63500" dir="5400000" sx="99000" sy="99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6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44;p14">
            <a:extLst>
              <a:ext uri="{FF2B5EF4-FFF2-40B4-BE49-F238E27FC236}">
                <a16:creationId xmlns:a16="http://schemas.microsoft.com/office/drawing/2014/main" id="{3F976D12-8B61-A17C-60F2-E8377CFD063D}"/>
              </a:ext>
            </a:extLst>
          </p:cNvPr>
          <p:cNvSpPr/>
          <p:nvPr/>
        </p:nvSpPr>
        <p:spPr>
          <a:xfrm rot="2730025" flipH="1">
            <a:off x="11029600" y="6093753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7DC8ED2-E91A-D69C-44B1-152FDB6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7369" y="4642581"/>
            <a:ext cx="543876" cy="342985"/>
          </a:xfrm>
          <a:prstGeom prst="rect">
            <a:avLst/>
          </a:prstGeom>
        </p:spPr>
      </p:pic>
      <p:sp>
        <p:nvSpPr>
          <p:cNvPr id="89" name="Google Shape;544;p14">
            <a:extLst>
              <a:ext uri="{FF2B5EF4-FFF2-40B4-BE49-F238E27FC236}">
                <a16:creationId xmlns:a16="http://schemas.microsoft.com/office/drawing/2014/main" id="{CA10B7F6-3DC9-F2F3-C523-B94A3876A377}"/>
              </a:ext>
            </a:extLst>
          </p:cNvPr>
          <p:cNvSpPr/>
          <p:nvPr/>
        </p:nvSpPr>
        <p:spPr>
          <a:xfrm rot="9755937" flipH="1">
            <a:off x="595458" y="48930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9D495-2B30-BC66-E9F6-62EDADE9C21D}"/>
              </a:ext>
            </a:extLst>
          </p:cNvPr>
          <p:cNvSpPr txBox="1"/>
          <p:nvPr/>
        </p:nvSpPr>
        <p:spPr>
          <a:xfrm>
            <a:off x="2536112" y="120594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400" b="1">
                <a:solidFill>
                  <a:schemeClr val="tx1">
                    <a:lumMod val="75000"/>
                    <a:lumOff val="25000"/>
                  </a:schemeClr>
                </a:solidFill>
                <a:latin typeface=" poppins bold"/>
              </a:rPr>
              <a:t>DenseNet121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754E-1781-72E5-9981-747A49CB3C6F}"/>
              </a:ext>
            </a:extLst>
          </p:cNvPr>
          <p:cNvSpPr txBox="1"/>
          <p:nvPr/>
        </p:nvSpPr>
        <p:spPr>
          <a:xfrm>
            <a:off x="258792" y="3699116"/>
            <a:ext cx="11703169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Input Layer:</a:t>
            </a:r>
            <a:r>
              <a:rPr lang="en-US" sz="1600" kern="0">
                <a:ea typeface="+mn-lt"/>
                <a:cs typeface="+mn-lt"/>
              </a:rPr>
              <a:t> DenseNet121 takes an input image of size 224x224 pixels.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 ker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Dense Blocks and Transition Layers: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600" b="1" kern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600" b="1" kern="0">
                <a:ea typeface="+mn-lt"/>
                <a:cs typeface="+mn-lt"/>
              </a:rPr>
              <a:t>Dense Blocks: </a:t>
            </a:r>
            <a:r>
              <a:rPr lang="en-US" sz="1600" kern="0">
                <a:ea typeface="+mn-lt"/>
                <a:cs typeface="+mn-lt"/>
              </a:rPr>
              <a:t>These blocks contain several convolutional layers, where each layer is connected to every other layer in the block. Each layers consists of batch normalization, a </a:t>
            </a:r>
            <a:r>
              <a:rPr lang="en-US" sz="1600" kern="0" err="1">
                <a:ea typeface="+mn-lt"/>
                <a:cs typeface="+mn-lt"/>
              </a:rPr>
              <a:t>ReLU</a:t>
            </a:r>
            <a:r>
              <a:rPr lang="en-US" sz="1600" kern="0">
                <a:ea typeface="+mn-lt"/>
                <a:cs typeface="+mn-lt"/>
              </a:rPr>
              <a:t> activation function, and a convolutional layer.</a:t>
            </a:r>
            <a:endParaRPr lang="en-US">
              <a:cs typeface="Poppins"/>
            </a:endParaRPr>
          </a:p>
          <a:p>
            <a:pPr marL="742950" lvl="1" indent="-285750">
              <a:buFont typeface="Courier New"/>
              <a:buChar char="o"/>
            </a:pPr>
            <a:endParaRPr lang="en-US" sz="1600" kern="0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r>
              <a:rPr lang="en-US" sz="1600" b="1" kern="0">
                <a:ea typeface="+mn-lt"/>
                <a:cs typeface="+mn-lt"/>
              </a:rPr>
              <a:t>Transition Layers</a:t>
            </a:r>
            <a:r>
              <a:rPr lang="en-US" sz="1600" kern="0">
                <a:ea typeface="+mn-lt"/>
                <a:cs typeface="+mn-lt"/>
              </a:rPr>
              <a:t>: Positioned between dense blocks, these layers do convolution and pooling.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buFont typeface="Courier New"/>
              <a:buChar char="o"/>
            </a:pPr>
            <a:endParaRPr lang="en-US" sz="1600" kern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Global Average Pooling and Output:</a:t>
            </a:r>
            <a:r>
              <a:rPr lang="en-US" sz="1600" kern="0">
                <a:ea typeface="+mn-lt"/>
                <a:cs typeface="+mn-lt"/>
              </a:rPr>
              <a:t> After the last dense block, a global average pooling layer reduces the spatial dimensions to 1x1.</a:t>
            </a:r>
            <a:endParaRPr lang="en-US">
              <a:ea typeface="+mn-lt"/>
              <a:cs typeface="+mn-lt"/>
            </a:endParaRPr>
          </a:p>
          <a:p>
            <a:pPr marL="285750" lvl="0" indent="-285750">
              <a:buFont typeface="Arial"/>
              <a:buChar char="•"/>
            </a:pPr>
            <a:endParaRPr lang="en-US" sz="1600" kern="0">
              <a:latin typeface="Poppins"/>
              <a:cs typeface="Times New Roman"/>
            </a:endParaRPr>
          </a:p>
        </p:txBody>
      </p:sp>
      <p:pic>
        <p:nvPicPr>
          <p:cNvPr id="2" name="Picture 1" descr="A diagram of a block diagram&#10;&#10;Description automatically generated">
            <a:extLst>
              <a:ext uri="{FF2B5EF4-FFF2-40B4-BE49-F238E27FC236}">
                <a16:creationId xmlns:a16="http://schemas.microsoft.com/office/drawing/2014/main" id="{844186C3-1B75-05B1-DD66-FFD73FDD3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360" y="755331"/>
            <a:ext cx="6868160" cy="29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4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270B2-E4CC-ED55-E2D6-FEE5AC7B0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30B3D5EE-4EB2-166B-7E6C-5A8A9004F633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F4BAEA-A541-F39D-71BF-CB8A84FABFA2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2862E91A-407B-BD7C-9EA1-D39D825A0B8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C1F7E67-0AB9-F2D4-725C-173C1C5C82CF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168996-B5BA-906B-9BFE-F6A9E6D1538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78E9186-090E-BE5C-B123-74B789A4808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7573850-882E-2040-C0BE-062BB4519587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857F1F3-A43E-6599-5B4E-C959B7D4357E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AF5B14C8-74E7-4C28-D36E-DD098B0749B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1898433-BF2C-F220-1CB4-16CA0CFE7512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06000E5-9B5A-565F-04B2-B96D3EED1C8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1AB3A49-1C2E-7B79-2B1D-E601A0D3E38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846ACE1-3B33-4B24-B2D6-887CF411E9FB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6FBBCE1-C676-405A-F020-5359BD8DC6C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6564AE-5446-89FC-ED72-12ACB2C767AF}"/>
              </a:ext>
            </a:extLst>
          </p:cNvPr>
          <p:cNvGrpSpPr/>
          <p:nvPr/>
        </p:nvGrpSpPr>
        <p:grpSpPr>
          <a:xfrm>
            <a:off x="1174978" y="2331618"/>
            <a:ext cx="4645531" cy="1044632"/>
            <a:chOff x="650452" y="1955493"/>
            <a:chExt cx="2696603" cy="1492862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F845DB0-56D5-9987-EB9E-2DC52B2B7E80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07ACB4-182E-7CAA-90DA-662E250DEC0D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A7A51E-76B6-0B0D-B8DD-35C99FDA5D06}"/>
                </a:ext>
              </a:extLst>
            </p:cNvPr>
            <p:cNvSpPr txBox="1"/>
            <p:nvPr/>
          </p:nvSpPr>
          <p:spPr>
            <a:xfrm>
              <a:off x="11323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Introduction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5BBF52C-1744-1DEF-3C5E-5046BBDA792C}"/>
              </a:ext>
            </a:extLst>
          </p:cNvPr>
          <p:cNvSpPr txBox="1"/>
          <p:nvPr/>
        </p:nvSpPr>
        <p:spPr>
          <a:xfrm>
            <a:off x="1064857" y="826747"/>
            <a:ext cx="10110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Robustness Evaluation of CNN Against </a:t>
            </a:r>
            <a:r>
              <a:rPr lang="en-GB" sz="3600" b="1">
                <a:solidFill>
                  <a:srgbClr val="8696FE"/>
                </a:solidFill>
                <a:latin typeface="Outfit Medium" pitchFamily="2" charset="0"/>
              </a:rPr>
              <a:t>Uniform Scale Mix Mask (USMM) </a:t>
            </a:r>
            <a:r>
              <a:rPr lang="en-GB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 pitchFamily="2" charset="0"/>
              </a:rPr>
              <a:t>Adversarial Attack</a:t>
            </a:r>
            <a:endParaRPr lang="en-ID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BF898F-29C6-25E9-4293-EC5036E9A641}"/>
              </a:ext>
            </a:extLst>
          </p:cNvPr>
          <p:cNvGrpSpPr/>
          <p:nvPr/>
        </p:nvGrpSpPr>
        <p:grpSpPr>
          <a:xfrm>
            <a:off x="6184325" y="2331618"/>
            <a:ext cx="4709227" cy="1044632"/>
            <a:chOff x="557336" y="1955493"/>
            <a:chExt cx="2733576" cy="14928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203DBA5-ABFE-4DC6-60D8-0B5E98ED1B49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6E844-74F1-96C9-C5C7-FDE7A86676C5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2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4C9CCB-9194-A1C7-28DC-373305DC8F6B}"/>
                </a:ext>
              </a:extLst>
            </p:cNvPr>
            <p:cNvSpPr txBox="1"/>
            <p:nvPr/>
          </p:nvSpPr>
          <p:spPr>
            <a:xfrm>
              <a:off x="1086424" y="2294443"/>
              <a:ext cx="1969786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Research Problem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E06CB14-5116-D79B-3365-33F1C5000AA7}"/>
              </a:ext>
            </a:extLst>
          </p:cNvPr>
          <p:cNvGrpSpPr/>
          <p:nvPr/>
        </p:nvGrpSpPr>
        <p:grpSpPr>
          <a:xfrm>
            <a:off x="1174978" y="3613431"/>
            <a:ext cx="4645531" cy="1044632"/>
            <a:chOff x="650452" y="1955493"/>
            <a:chExt cx="2696603" cy="1492862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244C96B-4A70-33B3-0348-C11836ABFF55}"/>
                </a:ext>
              </a:extLst>
            </p:cNvPr>
            <p:cNvSpPr/>
            <p:nvPr/>
          </p:nvSpPr>
          <p:spPr>
            <a:xfrm>
              <a:off x="650452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33C6CE-4EDF-8794-4FEB-516E39064AEA}"/>
                </a:ext>
              </a:extLst>
            </p:cNvPr>
            <p:cNvSpPr txBox="1"/>
            <p:nvPr/>
          </p:nvSpPr>
          <p:spPr>
            <a:xfrm>
              <a:off x="757847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3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AB06AC2-823C-D594-C686-7E20B63CD13E}"/>
                </a:ext>
              </a:extLst>
            </p:cNvPr>
            <p:cNvSpPr txBox="1"/>
            <p:nvPr/>
          </p:nvSpPr>
          <p:spPr>
            <a:xfrm>
              <a:off x="1127249" y="2277387"/>
              <a:ext cx="168945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Objectives</a:t>
              </a:r>
              <a:endParaRPr lang="en-ID" sz="36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291CBA2-1E93-1655-7245-3E96DE854533}"/>
              </a:ext>
            </a:extLst>
          </p:cNvPr>
          <p:cNvGrpSpPr/>
          <p:nvPr/>
        </p:nvGrpSpPr>
        <p:grpSpPr>
          <a:xfrm>
            <a:off x="6184325" y="3613431"/>
            <a:ext cx="4709226" cy="1044632"/>
            <a:chOff x="557336" y="1955493"/>
            <a:chExt cx="2733576" cy="1492862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7F55690-3D78-83C6-9F7F-AF9211A233EA}"/>
                </a:ext>
              </a:extLst>
            </p:cNvPr>
            <p:cNvSpPr/>
            <p:nvPr/>
          </p:nvSpPr>
          <p:spPr>
            <a:xfrm>
              <a:off x="557336" y="1955493"/>
              <a:ext cx="2733576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6179FCE-1CDA-3F5A-CFA7-64BD52956786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4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C3C3E6-D0F0-58AF-CAB3-8137B328A97D}"/>
                </a:ext>
              </a:extLst>
            </p:cNvPr>
            <p:cNvSpPr txBox="1"/>
            <p:nvPr/>
          </p:nvSpPr>
          <p:spPr>
            <a:xfrm>
              <a:off x="1101726" y="2294443"/>
              <a:ext cx="210249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Literature Review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D332370-5455-23A2-8ADC-11930F0FB99B}"/>
              </a:ext>
            </a:extLst>
          </p:cNvPr>
          <p:cNvGrpSpPr/>
          <p:nvPr/>
        </p:nvGrpSpPr>
        <p:grpSpPr>
          <a:xfrm>
            <a:off x="1174978" y="4884381"/>
            <a:ext cx="4645531" cy="1044632"/>
            <a:chOff x="557337" y="1955493"/>
            <a:chExt cx="2696603" cy="14928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F8175F81-17B4-0495-FCBD-287C65832C92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8D2BD40-9EF0-E0BF-0690-91821C60CA5F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FEC0A9C-BFA4-F33D-8A89-E65F5FBA9E73}"/>
                </a:ext>
              </a:extLst>
            </p:cNvPr>
            <p:cNvSpPr txBox="1"/>
            <p:nvPr/>
          </p:nvSpPr>
          <p:spPr>
            <a:xfrm>
              <a:off x="1076210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Methodology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1F52A2-481A-957F-7B0F-85A5F1760C18}"/>
              </a:ext>
            </a:extLst>
          </p:cNvPr>
          <p:cNvGrpSpPr/>
          <p:nvPr/>
        </p:nvGrpSpPr>
        <p:grpSpPr>
          <a:xfrm>
            <a:off x="6184325" y="4884381"/>
            <a:ext cx="4645531" cy="1044632"/>
            <a:chOff x="557337" y="1955493"/>
            <a:chExt cx="2696603" cy="149286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82B953B5-BF88-CA99-B6E5-FF78ECD721FC}"/>
                </a:ext>
              </a:extLst>
            </p:cNvPr>
            <p:cNvSpPr/>
            <p:nvPr/>
          </p:nvSpPr>
          <p:spPr>
            <a:xfrm>
              <a:off x="557337" y="1955493"/>
              <a:ext cx="2696603" cy="1492862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900B0C2-8531-169A-A8B0-492DE3F9B042}"/>
                </a:ext>
              </a:extLst>
            </p:cNvPr>
            <p:cNvSpPr txBox="1"/>
            <p:nvPr/>
          </p:nvSpPr>
          <p:spPr>
            <a:xfrm>
              <a:off x="706812" y="2269315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2C5C46D-0AF6-887D-5EE5-C84C5ED25C32}"/>
                </a:ext>
              </a:extLst>
            </p:cNvPr>
            <p:cNvSpPr txBox="1"/>
            <p:nvPr/>
          </p:nvSpPr>
          <p:spPr>
            <a:xfrm>
              <a:off x="1101726" y="2294443"/>
              <a:ext cx="2024620" cy="835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utfit Medium"/>
                </a:rPr>
                <a:t>Current Progress</a:t>
              </a:r>
              <a:endParaRPr lang="en-ID" sz="3200" b="1">
                <a:solidFill>
                  <a:schemeClr val="tx1">
                    <a:lumMod val="75000"/>
                    <a:lumOff val="25000"/>
                  </a:schemeClr>
                </a:solidFill>
                <a:latin typeface="Outfit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9569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643B3-567B-1BC5-5846-BBB71A34F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20ED523C-03F7-A64E-612B-7D0F388D592E}"/>
              </a:ext>
            </a:extLst>
          </p:cNvPr>
          <p:cNvSpPr/>
          <p:nvPr/>
        </p:nvSpPr>
        <p:spPr>
          <a:xfrm rot="12914449">
            <a:off x="10712874" y="5253134"/>
            <a:ext cx="903186" cy="90318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4F81EE5-33AE-FC11-ECDA-59F780DEFF23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38" name="Graphic 11">
              <a:extLst>
                <a:ext uri="{FF2B5EF4-FFF2-40B4-BE49-F238E27FC236}">
                  <a16:creationId xmlns:a16="http://schemas.microsoft.com/office/drawing/2014/main" id="{EFD5483E-5BC7-F1F0-7B17-3746DB893EC0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E2A7AD6-8257-02C6-05D5-36E8F4335FD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6936B40-ADD6-2FA6-76C1-006CA6479316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34E5885E-BBDE-2CA4-ECA3-C66C43A8E24E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84C9298-5AAE-52D0-E875-1C83572E99F6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C109D209-7F72-4EF3-A8B4-93038BDDAC5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9" name="Graphic 11">
              <a:extLst>
                <a:ext uri="{FF2B5EF4-FFF2-40B4-BE49-F238E27FC236}">
                  <a16:creationId xmlns:a16="http://schemas.microsoft.com/office/drawing/2014/main" id="{8522794E-F978-8BD1-F2E2-529F5416D181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F340B66-8BD5-596A-5188-A9D466BC8E4C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D9A794B-2CA8-9D50-142C-C0504391269F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F918EC5-EA0F-4F89-2C1D-B2985E1B6DE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72969FA-7797-46F2-9E69-37BC16A95B33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4D45466-3786-DAD5-42A6-5F052E7C0164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68CC7-DF6E-6A48-A63F-1ECD046028BA}"/>
              </a:ext>
            </a:extLst>
          </p:cNvPr>
          <p:cNvGrpSpPr/>
          <p:nvPr/>
        </p:nvGrpSpPr>
        <p:grpSpPr>
          <a:xfrm>
            <a:off x="1134586" y="1761066"/>
            <a:ext cx="4633357" cy="2295927"/>
            <a:chOff x="3144907" y="4058739"/>
            <a:chExt cx="4633357" cy="229592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F8DED6C-89CE-A8E8-E9C8-6A4849041A33}"/>
                </a:ext>
              </a:extLst>
            </p:cNvPr>
            <p:cNvSpPr/>
            <p:nvPr/>
          </p:nvSpPr>
          <p:spPr>
            <a:xfrm>
              <a:off x="3144907" y="4058739"/>
              <a:ext cx="4633357" cy="229592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DF6A037-4533-0574-E0D7-AEA7C51408FC}"/>
                </a:ext>
              </a:extLst>
            </p:cNvPr>
            <p:cNvGrpSpPr/>
            <p:nvPr/>
          </p:nvGrpSpPr>
          <p:grpSpPr>
            <a:xfrm>
              <a:off x="3322781" y="4267609"/>
              <a:ext cx="4331595" cy="1934889"/>
              <a:chOff x="4728459" y="4469557"/>
              <a:chExt cx="4331595" cy="193488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E85C2F-C255-9C1E-F232-C724C1051A4F}"/>
                  </a:ext>
                </a:extLst>
              </p:cNvPr>
              <p:cNvSpPr txBox="1"/>
              <p:nvPr/>
            </p:nvSpPr>
            <p:spPr>
              <a:xfrm>
                <a:off x="4728459" y="4469557"/>
                <a:ext cx="32490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What is </a:t>
                </a:r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USMM</a:t>
                </a:r>
                <a:r>
                  <a:rPr lang="id-ID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Attack?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D19319-A0F3-B7F8-71DF-1A3A1D29C367}"/>
                  </a:ext>
                </a:extLst>
              </p:cNvPr>
              <p:cNvSpPr txBox="1"/>
              <p:nvPr/>
            </p:nvSpPr>
            <p:spPr>
              <a:xfrm>
                <a:off x="4728459" y="4869667"/>
                <a:ext cx="4331595" cy="1534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USMM attack  changes the image size evenly and mixes it with parts of other images, making it look normal to humans but confusing to the model.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E3DC7B-010F-EDFC-029B-C05C940212F9}"/>
              </a:ext>
            </a:extLst>
          </p:cNvPr>
          <p:cNvSpPr txBox="1"/>
          <p:nvPr/>
        </p:nvSpPr>
        <p:spPr>
          <a:xfrm>
            <a:off x="1134586" y="904838"/>
            <a:ext cx="5115767" cy="788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Introduction</a:t>
            </a:r>
          </a:p>
        </p:txBody>
      </p:sp>
      <p:pic>
        <p:nvPicPr>
          <p:cNvPr id="3" name="Picture 2" descr="A collage of different fish&#10;&#10;Description automatically generated">
            <a:extLst>
              <a:ext uri="{FF2B5EF4-FFF2-40B4-BE49-F238E27FC236}">
                <a16:creationId xmlns:a16="http://schemas.microsoft.com/office/drawing/2014/main" id="{149CD6A2-CCD0-09B9-42E0-EAD3C8E9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55" y="2369968"/>
            <a:ext cx="5756031" cy="33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253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1">
            <a:extLst>
              <a:ext uri="{FF2B5EF4-FFF2-40B4-BE49-F238E27FC236}">
                <a16:creationId xmlns:a16="http://schemas.microsoft.com/office/drawing/2014/main" id="{486E54BB-3A45-CB97-B7E0-15EC4C4E35D0}"/>
              </a:ext>
            </a:extLst>
          </p:cNvPr>
          <p:cNvSpPr/>
          <p:nvPr/>
        </p:nvSpPr>
        <p:spPr>
          <a:xfrm>
            <a:off x="8237415" y="2050971"/>
            <a:ext cx="3954585" cy="4807029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lt1"/>
              </a:solidFill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5BC2-DC2E-E8A1-C3F6-C5544519E9E7}"/>
              </a:ext>
            </a:extLst>
          </p:cNvPr>
          <p:cNvSpPr txBox="1"/>
          <p:nvPr/>
        </p:nvSpPr>
        <p:spPr>
          <a:xfrm>
            <a:off x="680615" y="588052"/>
            <a:ext cx="541704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4000">
                <a:solidFill>
                  <a:schemeClr val="accent3"/>
                </a:solidFill>
                <a:latin typeface="Outfit Medium"/>
              </a:rPr>
              <a:t>Research Gap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C020D7-E1E4-93E9-B13B-4A53D8AFC6DD}"/>
              </a:ext>
            </a:extLst>
          </p:cNvPr>
          <p:cNvSpPr txBox="1"/>
          <p:nvPr/>
        </p:nvSpPr>
        <p:spPr>
          <a:xfrm>
            <a:off x="426615" y="1422094"/>
            <a:ext cx="7536972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Lack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comprehensive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evaluation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of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how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Uniform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Scale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Mix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Mask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(USMM)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impact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CNN-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based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medical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systems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id-ID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Existing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defense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mechanisms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have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not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been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thoroughly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tested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for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their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effectiveness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Uniform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Scale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Mix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Mask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(USMM) </a:t>
            </a:r>
            <a:r>
              <a:rPr lang="id-ID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and</a:t>
            </a:r>
            <a:r>
              <a:rPr lang="id-ID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model architectures. 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F3D5127F-7966-67B6-1208-53FE1C2F5592}"/>
              </a:ext>
            </a:extLst>
          </p:cNvPr>
          <p:cNvSpPr/>
          <p:nvPr/>
        </p:nvSpPr>
        <p:spPr>
          <a:xfrm rot="8485800">
            <a:off x="4296773" y="4716020"/>
            <a:ext cx="490322" cy="49032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92E3DD5-01A6-011D-4B74-E50A0ECF64D9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A5362620-9726-BA1C-73C0-EDA95D4E5F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E5C81C5-BDB6-8F4F-A5FF-EC7E60B4651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7807E37-6485-A00C-5868-A05E88D0E99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EA678627-4FB7-9EA5-6396-E851B52BCA6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74F043E-D49A-FB61-4094-9C4347D9253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C415427-9124-BB5C-9E09-8CCE8345302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8" name="Graphic 11">
              <a:extLst>
                <a:ext uri="{FF2B5EF4-FFF2-40B4-BE49-F238E27FC236}">
                  <a16:creationId xmlns:a16="http://schemas.microsoft.com/office/drawing/2014/main" id="{FCE900AE-2FD6-E72F-7E7B-6E47BB83CBA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25618BB-173F-E05D-176A-0CE99509311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65C9BEA1-EEE5-E777-970D-B09E2B4644B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2FE4C1F-9767-3967-D0D3-766C27395F4C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878AA68-6E41-35E7-EE94-1A10F7AD8FF0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BAE371F-E301-68DD-45C6-7D9121A45127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3834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E5DF0-95A8-E56E-E425-9CC7B5D4C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48846CB-3006-3F24-705A-3A30135ECA11}"/>
              </a:ext>
            </a:extLst>
          </p:cNvPr>
          <p:cNvGrpSpPr/>
          <p:nvPr/>
        </p:nvGrpSpPr>
        <p:grpSpPr>
          <a:xfrm rot="454359">
            <a:off x="19289" y="4931381"/>
            <a:ext cx="1785616" cy="1265124"/>
            <a:chOff x="-27979" y="5270662"/>
            <a:chExt cx="2140300" cy="1516423"/>
          </a:xfrm>
        </p:grpSpPr>
        <p:grpSp>
          <p:nvGrpSpPr>
            <p:cNvPr id="3" name="Graphic 11">
              <a:extLst>
                <a:ext uri="{FF2B5EF4-FFF2-40B4-BE49-F238E27FC236}">
                  <a16:creationId xmlns:a16="http://schemas.microsoft.com/office/drawing/2014/main" id="{947B4997-B325-F38B-7175-3F5AE358C89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F2AF337-53BE-E9EA-3558-47ADE6DC0B94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9C94A6E-A651-94B4-6F12-91884FFDD117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4A9706-F24B-DB15-A01D-31B1637D7CF1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E0F65300-D83F-E2DC-D76A-54438712A282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3A01DD3-BC32-B4F0-873C-3FF7A2E74AE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0B68F37D-6667-5602-575C-C67BCF5FF110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AE7BA2F-1C92-A988-5E3C-81F763BD055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F0592E1F-E9BB-1A96-F474-7266C1F9780A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903DB735-C215-C51E-2A14-0D4F0E26A8DA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126B29-6450-E9DF-3A4F-E42051008556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F393828-3C01-0204-86BD-A73053CE6CD0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" name="Freeform 10">
            <a:extLst>
              <a:ext uri="{FF2B5EF4-FFF2-40B4-BE49-F238E27FC236}">
                <a16:creationId xmlns:a16="http://schemas.microsoft.com/office/drawing/2014/main" id="{F0A7F63C-5805-1BD5-F38B-7FBC402F613D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9" name="Picture Placeholder 1">
            <a:extLst>
              <a:ext uri="{FF2B5EF4-FFF2-40B4-BE49-F238E27FC236}">
                <a16:creationId xmlns:a16="http://schemas.microsoft.com/office/drawing/2014/main" id="{1923332C-020A-0851-CB05-83CA89944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0" b="4300"/>
          <a:stretch/>
        </p:blipFill>
        <p:spPr>
          <a:xfrm>
            <a:off x="6606926" y="1272926"/>
            <a:ext cx="5585074" cy="5585074"/>
          </a:xfrm>
          <a:custGeom>
            <a:avLst/>
            <a:gdLst>
              <a:gd name="connsiteX0" fmla="*/ 0 w 3945896"/>
              <a:gd name="connsiteY0" fmla="*/ 0 h 5910952"/>
              <a:gd name="connsiteX1" fmla="*/ 3945896 w 3945896"/>
              <a:gd name="connsiteY1" fmla="*/ 0 h 5910952"/>
              <a:gd name="connsiteX2" fmla="*/ 3945896 w 3945896"/>
              <a:gd name="connsiteY2" fmla="*/ 5910952 h 5910952"/>
              <a:gd name="connsiteX3" fmla="*/ 0 w 3945896"/>
              <a:gd name="connsiteY3" fmla="*/ 5910952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5896" h="5910952">
                <a:moveTo>
                  <a:pt x="0" y="0"/>
                </a:moveTo>
                <a:lnTo>
                  <a:pt x="3945896" y="0"/>
                </a:lnTo>
                <a:lnTo>
                  <a:pt x="3945896" y="5910952"/>
                </a:lnTo>
                <a:lnTo>
                  <a:pt x="0" y="5910952"/>
                </a:ln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26F1A2-58EF-46F8-A0D3-D2911FD645B3}"/>
              </a:ext>
            </a:extLst>
          </p:cNvPr>
          <p:cNvSpPr txBox="1"/>
          <p:nvPr/>
        </p:nvSpPr>
        <p:spPr>
          <a:xfrm>
            <a:off x="1011567" y="1104504"/>
            <a:ext cx="4633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4400" b="1">
                <a:solidFill>
                  <a:schemeClr val="accent3"/>
                </a:solidFill>
                <a:latin typeface="Outfit Medium" pitchFamily="2" charset="0"/>
              </a:rPr>
              <a:t>Research Problem</a:t>
            </a:r>
          </a:p>
        </p:txBody>
      </p:sp>
      <p:sp>
        <p:nvSpPr>
          <p:cNvPr id="38" name="Google Shape;544;p14">
            <a:extLst>
              <a:ext uri="{FF2B5EF4-FFF2-40B4-BE49-F238E27FC236}">
                <a16:creationId xmlns:a16="http://schemas.microsoft.com/office/drawing/2014/main" id="{93AC4782-6DB6-ED20-0874-90A84C4DC7B8}"/>
              </a:ext>
            </a:extLst>
          </p:cNvPr>
          <p:cNvSpPr/>
          <p:nvPr/>
        </p:nvSpPr>
        <p:spPr>
          <a:xfrm rot="1526682">
            <a:off x="1728195" y="401764"/>
            <a:ext cx="562004" cy="56200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54" name="Google Shape;544;p14">
            <a:extLst>
              <a:ext uri="{FF2B5EF4-FFF2-40B4-BE49-F238E27FC236}">
                <a16:creationId xmlns:a16="http://schemas.microsoft.com/office/drawing/2014/main" id="{C1807A0F-07CF-B02F-9460-A9028B0CAB2F}"/>
              </a:ext>
            </a:extLst>
          </p:cNvPr>
          <p:cNvSpPr/>
          <p:nvPr/>
        </p:nvSpPr>
        <p:spPr>
          <a:xfrm rot="1526682">
            <a:off x="7733109" y="1487115"/>
            <a:ext cx="263530" cy="2635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A67582-0BD7-5592-8BD7-8D1C2828D7DB}"/>
              </a:ext>
            </a:extLst>
          </p:cNvPr>
          <p:cNvGrpSpPr/>
          <p:nvPr/>
        </p:nvGrpSpPr>
        <p:grpSpPr>
          <a:xfrm>
            <a:off x="1055283" y="2079197"/>
            <a:ext cx="5585074" cy="1791629"/>
            <a:chOff x="3144701" y="4120385"/>
            <a:chExt cx="3774320" cy="179162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3ECD809-0DB0-BA59-C297-D034B0237604}"/>
                </a:ext>
              </a:extLst>
            </p:cNvPr>
            <p:cNvSpPr/>
            <p:nvPr/>
          </p:nvSpPr>
          <p:spPr>
            <a:xfrm>
              <a:off x="3144701" y="4120385"/>
              <a:ext cx="3774320" cy="1791629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4118A6-CE1E-EA62-E8A2-E39A100E2306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534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effective are existing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in enhancing the robustness of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ResNet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CNN models used for chest X-ray classification USMM adversarial attacks?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7D3BE76-53BA-8AA3-485A-A099B1CD30B5}"/>
              </a:ext>
            </a:extLst>
          </p:cNvPr>
          <p:cNvGrpSpPr/>
          <p:nvPr/>
        </p:nvGrpSpPr>
        <p:grpSpPr>
          <a:xfrm>
            <a:off x="1083051" y="4074142"/>
            <a:ext cx="5585074" cy="1394710"/>
            <a:chOff x="3144701" y="4120386"/>
            <a:chExt cx="3774320" cy="139471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AB2C819-36A5-AFFB-D857-8AA429AE1423}"/>
                </a:ext>
              </a:extLst>
            </p:cNvPr>
            <p:cNvSpPr/>
            <p:nvPr/>
          </p:nvSpPr>
          <p:spPr>
            <a:xfrm>
              <a:off x="3144701" y="4120386"/>
              <a:ext cx="3774320" cy="1394710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6530A5-EB21-80D1-3B5D-5638F2A78D31}"/>
                </a:ext>
              </a:extLst>
            </p:cNvPr>
            <p:cNvSpPr txBox="1"/>
            <p:nvPr/>
          </p:nvSpPr>
          <p:spPr>
            <a:xfrm>
              <a:off x="3305395" y="4229919"/>
              <a:ext cx="3546803" cy="1165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How can these </a:t>
              </a:r>
              <a:r>
                <a:rPr lang="en-GB" sz="160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defense</a:t>
              </a: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strategies be tested and validated to ensure reliable and secure medical diagnostics?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13011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18AAE-3395-6A37-35D6-46D3A498C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C9C7C2E-0846-2F04-C2C4-05BD7198BB1D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3D447BCC-34B6-9C46-5A8F-136CF208B357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001A0C-4138-7C79-A832-8F62C0582885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C46E9A15-A6E1-6AF2-1683-ECDB1477BA09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4F5C28C-DCA6-411F-AAA3-3E8910767905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6776875-FF00-1E1D-DDD1-C167A7B8824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C2C5305-8BAB-E562-F0A7-3A8C534F8244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3D6283CF-3967-9BE4-6080-6D453C82D202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84644CF-3709-A431-5FA1-1917D4BA56FB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B7C8A64C-839D-82D5-267F-231A256EAFE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C8A3D2A-F8CD-AEB0-0A58-6D511EEA3C2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9F71523-4C9F-D7C1-D6AC-ADADB7A685F6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4E394E9-C61A-2B69-A813-BC894B57DE5F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512F25-5C44-A135-646F-1E302EA2D93A}"/>
              </a:ext>
            </a:extLst>
          </p:cNvPr>
          <p:cNvSpPr/>
          <p:nvPr/>
        </p:nvSpPr>
        <p:spPr>
          <a:xfrm>
            <a:off x="7246634" y="1241946"/>
            <a:ext cx="4945366" cy="5616054"/>
          </a:xfrm>
          <a:custGeom>
            <a:avLst/>
            <a:gdLst>
              <a:gd name="connsiteX0" fmla="*/ 3426106 w 5205046"/>
              <a:gd name="connsiteY0" fmla="*/ 0 h 5910952"/>
              <a:gd name="connsiteX1" fmla="*/ 5059192 w 5205046"/>
              <a:gd name="connsiteY1" fmla="*/ 413513 h 5910952"/>
              <a:gd name="connsiteX2" fmla="*/ 5205046 w 5205046"/>
              <a:gd name="connsiteY2" fmla="*/ 502121 h 5910952"/>
              <a:gd name="connsiteX3" fmla="*/ 5205046 w 5205046"/>
              <a:gd name="connsiteY3" fmla="*/ 5910952 h 5910952"/>
              <a:gd name="connsiteX4" fmla="*/ 1071946 w 5205046"/>
              <a:gd name="connsiteY4" fmla="*/ 5910952 h 5910952"/>
              <a:gd name="connsiteX5" fmla="*/ 1003484 w 5205046"/>
              <a:gd name="connsiteY5" fmla="*/ 5848729 h 5910952"/>
              <a:gd name="connsiteX6" fmla="*/ 0 w 5205046"/>
              <a:gd name="connsiteY6" fmla="*/ 3426106 h 5910952"/>
              <a:gd name="connsiteX7" fmla="*/ 3426106 w 5205046"/>
              <a:gd name="connsiteY7" fmla="*/ 0 h 591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5046" h="5910952">
                <a:moveTo>
                  <a:pt x="3426106" y="0"/>
                </a:moveTo>
                <a:cubicBezTo>
                  <a:pt x="4017414" y="0"/>
                  <a:pt x="4573735" y="149797"/>
                  <a:pt x="5059192" y="413513"/>
                </a:cubicBezTo>
                <a:lnTo>
                  <a:pt x="5205046" y="502121"/>
                </a:lnTo>
                <a:lnTo>
                  <a:pt x="5205046" y="5910952"/>
                </a:lnTo>
                <a:lnTo>
                  <a:pt x="1071946" y="5910952"/>
                </a:lnTo>
                <a:lnTo>
                  <a:pt x="1003484" y="5848729"/>
                </a:lnTo>
                <a:cubicBezTo>
                  <a:pt x="383480" y="5228726"/>
                  <a:pt x="0" y="4372199"/>
                  <a:pt x="0" y="3426106"/>
                </a:cubicBezTo>
                <a:cubicBezTo>
                  <a:pt x="0" y="1533920"/>
                  <a:pt x="1533920" y="0"/>
                  <a:pt x="3426106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 lang="en-ID"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8768F1-B491-E96F-B3DE-22730E7F6E0A}"/>
              </a:ext>
            </a:extLst>
          </p:cNvPr>
          <p:cNvSpPr txBox="1"/>
          <p:nvPr/>
        </p:nvSpPr>
        <p:spPr>
          <a:xfrm>
            <a:off x="3599956" y="350599"/>
            <a:ext cx="499208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Poppins"/>
                <a:cs typeface="Poppins"/>
              </a:rPr>
              <a:t>Literature Review</a:t>
            </a:r>
            <a:endParaRPr lang="en-GB" sz="4000">
              <a:solidFill>
                <a:srgbClr val="000000"/>
              </a:solidFill>
              <a:latin typeface="Poppins"/>
              <a:cs typeface="Poppins"/>
            </a:endParaRPr>
          </a:p>
          <a:p>
            <a:pPr algn="ctr"/>
            <a:endParaRPr lang="en-GB" sz="40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endParaRPr lang="en-GB" sz="4000">
              <a:solidFill>
                <a:srgbClr val="000000"/>
              </a:solidFill>
              <a:latin typeface="Segoe UI"/>
              <a:cs typeface="Segoe UI"/>
            </a:endParaRPr>
          </a:p>
          <a:p>
            <a:pPr algn="ctr"/>
            <a:r>
              <a:rPr lang="en-GB" sz="4000" b="1">
                <a:solidFill>
                  <a:schemeClr val="accent3"/>
                </a:solidFill>
                <a:latin typeface="Outfit Medium"/>
              </a:rPr>
              <a:t>Gap</a:t>
            </a:r>
            <a:endParaRPr lang="en-ID" sz="4000" b="1">
              <a:solidFill>
                <a:schemeClr val="accent3"/>
              </a:solidFill>
              <a:latin typeface="Outfit Medium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4BCDA9DB-D928-7A08-662B-A73EF39A61D8}"/>
              </a:ext>
            </a:extLst>
          </p:cNvPr>
          <p:cNvSpPr/>
          <p:nvPr/>
        </p:nvSpPr>
        <p:spPr>
          <a:xfrm rot="10016156" flipH="1">
            <a:off x="513239" y="367182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AEC01493-910D-177E-BADF-9EC531F81B2C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18" name="Picture 17" descr="A screenshot of a table&#10;&#10;Description automatically generated">
            <a:extLst>
              <a:ext uri="{FF2B5EF4-FFF2-40B4-BE49-F238E27FC236}">
                <a16:creationId xmlns:a16="http://schemas.microsoft.com/office/drawing/2014/main" id="{E23A9011-2DDF-6E5C-C35F-330CC277F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83" y="1192974"/>
            <a:ext cx="10602805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186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5399E-54A7-B3A8-4E8F-1014D72C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544;p14">
            <a:extLst>
              <a:ext uri="{FF2B5EF4-FFF2-40B4-BE49-F238E27FC236}">
                <a16:creationId xmlns:a16="http://schemas.microsoft.com/office/drawing/2014/main" id="{3F73847F-6DC6-9F50-FFAA-829E4462C0D2}"/>
              </a:ext>
            </a:extLst>
          </p:cNvPr>
          <p:cNvSpPr/>
          <p:nvPr/>
        </p:nvSpPr>
        <p:spPr>
          <a:xfrm rot="13333313">
            <a:off x="10147658" y="4789314"/>
            <a:ext cx="1270984" cy="127098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220B83-8F8C-1B6A-A66E-188C6B331A5A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98" name="Graphic 11">
              <a:extLst>
                <a:ext uri="{FF2B5EF4-FFF2-40B4-BE49-F238E27FC236}">
                  <a16:creationId xmlns:a16="http://schemas.microsoft.com/office/drawing/2014/main" id="{6C8BEE03-D561-267F-D282-61F338EC5B0E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33167D7-ECC2-8AB5-7995-6B700D26A35F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E988573-C780-B2A2-7D37-BD688E36C100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9AD9642-A485-173B-4BC8-C0E867A37799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AB38925-88D3-E926-F6DC-07B968516482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969D4C84-377D-375C-2663-CCBA3A3F4D37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99" name="Graphic 11">
              <a:extLst>
                <a:ext uri="{FF2B5EF4-FFF2-40B4-BE49-F238E27FC236}">
                  <a16:creationId xmlns:a16="http://schemas.microsoft.com/office/drawing/2014/main" id="{98F28BD7-1080-94D1-A218-07F52D98890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A3039B1-9448-5517-4E60-B9562696863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1B25A636-4683-167E-AD1D-697BAF39A929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F9CE4A59-19C6-FACB-9965-63ACED28B591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A2C0400-78A1-4B09-1198-50576393B4C5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A00F190-3479-DF18-42CC-3E1861B0392F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110" name="Google Shape;544;p14">
            <a:extLst>
              <a:ext uri="{FF2B5EF4-FFF2-40B4-BE49-F238E27FC236}">
                <a16:creationId xmlns:a16="http://schemas.microsoft.com/office/drawing/2014/main" id="{8812869D-2FA0-0E6F-6F45-0BA0119DDC9D}"/>
              </a:ext>
            </a:extLst>
          </p:cNvPr>
          <p:cNvSpPr/>
          <p:nvPr/>
        </p:nvSpPr>
        <p:spPr>
          <a:xfrm rot="3595557">
            <a:off x="4517357" y="3624946"/>
            <a:ext cx="316982" cy="31698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55A59-21A2-C3AF-FCBB-D9019D5EB7DC}"/>
              </a:ext>
            </a:extLst>
          </p:cNvPr>
          <p:cNvSpPr txBox="1"/>
          <p:nvPr/>
        </p:nvSpPr>
        <p:spPr>
          <a:xfrm>
            <a:off x="3048545" y="358339"/>
            <a:ext cx="6094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Objectives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E1C080-FF17-712D-5FDA-F7CDB0E90640}"/>
              </a:ext>
            </a:extLst>
          </p:cNvPr>
          <p:cNvGrpSpPr/>
          <p:nvPr/>
        </p:nvGrpSpPr>
        <p:grpSpPr>
          <a:xfrm>
            <a:off x="992628" y="1022184"/>
            <a:ext cx="5039629" cy="1569798"/>
            <a:chOff x="650452" y="1955492"/>
            <a:chExt cx="2925366" cy="203942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5AB4835-DA12-8B7D-2CCB-0FEFEA53697D}"/>
                </a:ext>
              </a:extLst>
            </p:cNvPr>
            <p:cNvSpPr/>
            <p:nvPr/>
          </p:nvSpPr>
          <p:spPr>
            <a:xfrm>
              <a:off x="650452" y="1955492"/>
              <a:ext cx="2925366" cy="2039423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8E40A1-4551-C677-638E-40CB8FA1A570}"/>
                </a:ext>
              </a:extLst>
            </p:cNvPr>
            <p:cNvSpPr txBox="1"/>
            <p:nvPr/>
          </p:nvSpPr>
          <p:spPr>
            <a:xfrm>
              <a:off x="707104" y="2600678"/>
              <a:ext cx="353789" cy="101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1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6C52DD-ED1E-ADF5-7F10-43E12312F309}"/>
                </a:ext>
              </a:extLst>
            </p:cNvPr>
            <p:cNvSpPr txBox="1"/>
            <p:nvPr/>
          </p:nvSpPr>
          <p:spPr>
            <a:xfrm>
              <a:off x="1025170" y="2651639"/>
              <a:ext cx="1964624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Fine-Tune CNN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851855-8E55-AF76-77E6-60227DC91EFE}"/>
              </a:ext>
            </a:extLst>
          </p:cNvPr>
          <p:cNvGrpSpPr/>
          <p:nvPr/>
        </p:nvGrpSpPr>
        <p:grpSpPr>
          <a:xfrm>
            <a:off x="6260388" y="1012568"/>
            <a:ext cx="4920866" cy="1569798"/>
            <a:chOff x="1139808" y="1602282"/>
            <a:chExt cx="4920866" cy="142708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6877612-7E5B-939E-199A-DAC0281C358E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427089"/>
              <a:chOff x="650452" y="1955492"/>
              <a:chExt cx="2856427" cy="2039423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29C2A503-1603-4D73-FBE1-4B318ACB8BAB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039423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8AB6665-B7B2-D422-F368-D9079BD5DFF2}"/>
                  </a:ext>
                </a:extLst>
              </p:cNvPr>
              <p:cNvSpPr txBox="1"/>
              <p:nvPr/>
            </p:nvSpPr>
            <p:spPr>
              <a:xfrm>
                <a:off x="707104" y="2612751"/>
                <a:ext cx="353789" cy="101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2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B3DC8C-D3F9-DD15-3280-2F78727A86E5}"/>
                  </a:ext>
                </a:extLst>
              </p:cNvPr>
              <p:cNvSpPr txBox="1"/>
              <p:nvPr/>
            </p:nvSpPr>
            <p:spPr>
              <a:xfrm>
                <a:off x="1055791" y="2663712"/>
                <a:ext cx="2232470" cy="5198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Implement USMM Attack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AE0F28-49A8-1583-CB74-0E823DD912C5}"/>
                </a:ext>
              </a:extLst>
            </p:cNvPr>
            <p:cNvSpPr txBox="1"/>
            <p:nvPr/>
          </p:nvSpPr>
          <p:spPr>
            <a:xfrm>
              <a:off x="1846896" y="2180978"/>
              <a:ext cx="4065290" cy="3119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7236D21-B11B-8C07-8D0B-9F2140DA59BD}"/>
              </a:ext>
            </a:extLst>
          </p:cNvPr>
          <p:cNvGrpSpPr/>
          <p:nvPr/>
        </p:nvGrpSpPr>
        <p:grpSpPr>
          <a:xfrm>
            <a:off x="992628" y="2742502"/>
            <a:ext cx="5039629" cy="1796881"/>
            <a:chOff x="1139808" y="1602282"/>
            <a:chExt cx="5039629" cy="163352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D46C507-8351-3D78-7C03-720B4CB42BBE}"/>
                </a:ext>
              </a:extLst>
            </p:cNvPr>
            <p:cNvGrpSpPr/>
            <p:nvPr/>
          </p:nvGrpSpPr>
          <p:grpSpPr>
            <a:xfrm>
              <a:off x="1139808" y="1602282"/>
              <a:ext cx="5039629" cy="1633528"/>
              <a:chOff x="650452" y="1955492"/>
              <a:chExt cx="2925366" cy="233444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B18756A-8F0A-B43F-CCC9-0BD286B41C16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925366" cy="2334440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9FA77F-9CEE-A9A1-6F75-64C09B53EE35}"/>
                  </a:ext>
                </a:extLst>
              </p:cNvPr>
              <p:cNvSpPr txBox="1"/>
              <p:nvPr/>
            </p:nvSpPr>
            <p:spPr>
              <a:xfrm>
                <a:off x="707104" y="2721405"/>
                <a:ext cx="353789" cy="1011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3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2B76C15-4D1F-ABFD-AF38-05936D86A6A9}"/>
                  </a:ext>
                </a:extLst>
              </p:cNvPr>
              <p:cNvSpPr txBox="1"/>
              <p:nvPr/>
            </p:nvSpPr>
            <p:spPr>
              <a:xfrm>
                <a:off x="1025170" y="2772366"/>
                <a:ext cx="2396587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Evaluate Performance Metrics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7373AA8-1EDD-1504-AF5F-CE32ED61AA02}"/>
                </a:ext>
              </a:extLst>
            </p:cNvPr>
            <p:cNvSpPr txBox="1"/>
            <p:nvPr/>
          </p:nvSpPr>
          <p:spPr>
            <a:xfrm>
              <a:off x="1794144" y="2180978"/>
              <a:ext cx="3885688" cy="3119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B6E7783-D613-1C15-B55F-DA5552749A7E}"/>
              </a:ext>
            </a:extLst>
          </p:cNvPr>
          <p:cNvGrpSpPr/>
          <p:nvPr/>
        </p:nvGrpSpPr>
        <p:grpSpPr>
          <a:xfrm>
            <a:off x="6260388" y="2742502"/>
            <a:ext cx="4920866" cy="1796881"/>
            <a:chOff x="1139808" y="1602282"/>
            <a:chExt cx="4920866" cy="1633528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4799D9D-0431-4826-18F9-5D69FE409AEC}"/>
                </a:ext>
              </a:extLst>
            </p:cNvPr>
            <p:cNvGrpSpPr/>
            <p:nvPr/>
          </p:nvGrpSpPr>
          <p:grpSpPr>
            <a:xfrm>
              <a:off x="1139808" y="1602282"/>
              <a:ext cx="4920866" cy="1633528"/>
              <a:chOff x="650452" y="1955492"/>
              <a:chExt cx="2856427" cy="233444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21CB2BE7-5FB1-28AD-64C4-94104205EA3E}"/>
                  </a:ext>
                </a:extLst>
              </p:cNvPr>
              <p:cNvSpPr/>
              <p:nvPr/>
            </p:nvSpPr>
            <p:spPr>
              <a:xfrm>
                <a:off x="650452" y="1955492"/>
                <a:ext cx="2856427" cy="2334441"/>
              </a:xfrm>
              <a:prstGeom prst="roundRect">
                <a:avLst>
                  <a:gd name="adj" fmla="val 6834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0" dist="254000" dir="5400000" sx="98000" sy="98000" algn="tl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85CB7E-CF72-E3C5-D508-28EC16D5094D}"/>
                  </a:ext>
                </a:extLst>
              </p:cNvPr>
              <p:cNvSpPr txBox="1"/>
              <p:nvPr/>
            </p:nvSpPr>
            <p:spPr>
              <a:xfrm>
                <a:off x="707104" y="2600678"/>
                <a:ext cx="353789" cy="1011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b="1">
                    <a:solidFill>
                      <a:schemeClr val="accent3"/>
                    </a:solidFill>
                  </a:rPr>
                  <a:t>4</a:t>
                </a:r>
                <a:endParaRPr lang="en-ID" sz="4000" b="1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BDF2AA9-1E9A-BDEF-E3D4-1CECC64874DC}"/>
                  </a:ext>
                </a:extLst>
              </p:cNvPr>
              <p:cNvSpPr txBox="1"/>
              <p:nvPr/>
            </p:nvSpPr>
            <p:spPr>
              <a:xfrm>
                <a:off x="1055791" y="2651639"/>
                <a:ext cx="1964624" cy="571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Test Defence Strategies</a:t>
                </a:r>
                <a:endParaRPr lang="en-US" sz="2000" b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BC433F-C062-B469-8F42-8E11B94D61BC}"/>
                </a:ext>
              </a:extLst>
            </p:cNvPr>
            <p:cNvSpPr txBox="1"/>
            <p:nvPr/>
          </p:nvSpPr>
          <p:spPr>
            <a:xfrm>
              <a:off x="1846895" y="2180978"/>
              <a:ext cx="4140457" cy="3119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endParaRPr lang="en-GB" sz="1200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D3EC52F-A0F8-9361-8E3C-B62245A6493D}"/>
              </a:ext>
            </a:extLst>
          </p:cNvPr>
          <p:cNvGrpSpPr/>
          <p:nvPr/>
        </p:nvGrpSpPr>
        <p:grpSpPr>
          <a:xfrm>
            <a:off x="1010746" y="4657561"/>
            <a:ext cx="5039629" cy="1633528"/>
            <a:chOff x="650452" y="1955492"/>
            <a:chExt cx="2925366" cy="2334440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CDB265F-6CC7-0757-15FE-8BD8C7CC2CFC}"/>
                </a:ext>
              </a:extLst>
            </p:cNvPr>
            <p:cNvSpPr/>
            <p:nvPr/>
          </p:nvSpPr>
          <p:spPr>
            <a:xfrm>
              <a:off x="650452" y="1955492"/>
              <a:ext cx="2925366" cy="2334440"/>
            </a:xfrm>
            <a:prstGeom prst="roundRect">
              <a:avLst>
                <a:gd name="adj" fmla="val 683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B329A72-13B8-326C-5D48-57C93A4B8ADE}"/>
                </a:ext>
              </a:extLst>
            </p:cNvPr>
            <p:cNvSpPr txBox="1"/>
            <p:nvPr/>
          </p:nvSpPr>
          <p:spPr>
            <a:xfrm>
              <a:off x="707104" y="2757622"/>
              <a:ext cx="353789" cy="10116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b="1">
                  <a:solidFill>
                    <a:schemeClr val="accent3"/>
                  </a:solidFill>
                </a:rPr>
                <a:t>5</a:t>
              </a:r>
              <a:endParaRPr lang="en-ID" sz="4000" b="1">
                <a:solidFill>
                  <a:schemeClr val="accent3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CBA84F2-B80C-8FAC-D762-98F521892A35}"/>
                </a:ext>
              </a:extLst>
            </p:cNvPr>
            <p:cNvSpPr txBox="1"/>
            <p:nvPr/>
          </p:nvSpPr>
          <p:spPr>
            <a:xfrm>
              <a:off x="1025170" y="2808585"/>
              <a:ext cx="2473357" cy="571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Validate Defence Effectiveness</a:t>
              </a:r>
              <a:endParaRPr lang="en-US" sz="20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6447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03700-A952-754B-4770-B92D5103D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A48B9DD-36A1-F5F5-39B7-0316431BDD1A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EF184910-1994-5AF7-19B1-BF13FE7B3B23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087E7C4-2660-7052-DF46-EBDA2BBDBB7F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E1EBC91-34F9-CDC0-A62E-B3E2F4C1EB5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93E6BF4-8B0B-F433-203F-9478AB08E139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42960D7-E5CA-4E7B-7689-37A7945076A8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E8AE8B9-385C-374D-202A-5D167B386D60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0DFAA257-AC15-693F-D724-436105969D3D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83F77A3-968B-0247-A7E2-A42F68824AA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69E4D49-97D7-14D7-19C7-348832657F03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C11DE26D-5478-F710-8695-7B580B6AB39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2115A3E-54C1-FC27-1358-E4FAFB8034B5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2116977-90B5-B85A-9BE2-23C4F9D8CE5C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1CCFD1-953A-3D67-7B61-0994A562D28A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Methodology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9E5965A3-3A92-3FF8-7D5C-C4D67A2237DB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6A19D556-7A2C-E20E-529C-2F2600FD5FB7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9DD398-5DBC-A431-00FE-9C8151285303}"/>
              </a:ext>
            </a:extLst>
          </p:cNvPr>
          <p:cNvGrpSpPr/>
          <p:nvPr/>
        </p:nvGrpSpPr>
        <p:grpSpPr>
          <a:xfrm>
            <a:off x="4603121" y="2193318"/>
            <a:ext cx="3097865" cy="3086770"/>
            <a:chOff x="1911335" y="2013593"/>
            <a:chExt cx="3097456" cy="308636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D796929-EE1D-B824-1A5E-6865F22FF0BD}"/>
                </a:ext>
              </a:extLst>
            </p:cNvPr>
            <p:cNvSpPr/>
            <p:nvPr/>
          </p:nvSpPr>
          <p:spPr>
            <a:xfrm>
              <a:off x="1911701" y="2013593"/>
              <a:ext cx="3084794" cy="3084794"/>
            </a:xfrm>
            <a:prstGeom prst="ellipse">
              <a:avLst/>
            </a:prstGeom>
            <a:noFill/>
            <a:ln w="139700">
              <a:solidFill>
                <a:schemeClr val="bg1">
                  <a:lumMod val="75000"/>
                  <a:alpha val="2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8EB62FF7-DCF5-0E0F-1B4D-B2476D90CE8F}"/>
                </a:ext>
              </a:extLst>
            </p:cNvPr>
            <p:cNvSpPr/>
            <p:nvPr/>
          </p:nvSpPr>
          <p:spPr>
            <a:xfrm rot="1800000">
              <a:off x="1914394" y="2016285"/>
              <a:ext cx="3079407" cy="3079407"/>
            </a:xfrm>
            <a:prstGeom prst="arc">
              <a:avLst>
                <a:gd name="adj1" fmla="val 4076231"/>
                <a:gd name="adj2" fmla="val 8876855"/>
              </a:avLst>
            </a:prstGeom>
            <a:ln w="292100" cap="flat" cmpd="sng">
              <a:solidFill>
                <a:schemeClr val="accent2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DBB806BB-FF37-F05D-31F5-AD3467D3FE48}"/>
                </a:ext>
              </a:extLst>
            </p:cNvPr>
            <p:cNvSpPr/>
            <p:nvPr/>
          </p:nvSpPr>
          <p:spPr>
            <a:xfrm>
              <a:off x="1914394" y="2016285"/>
              <a:ext cx="3079407" cy="3079407"/>
            </a:xfrm>
            <a:prstGeom prst="arc">
              <a:avLst>
                <a:gd name="adj1" fmla="val 16824268"/>
                <a:gd name="adj2" fmla="val 21391448"/>
              </a:avLst>
            </a:prstGeom>
            <a:ln w="292100" cap="sq" cmpd="sng">
              <a:solidFill>
                <a:schemeClr val="accent3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D8E373C5-A402-F2B8-C0AB-61FE974806CE}"/>
                </a:ext>
              </a:extLst>
            </p:cNvPr>
            <p:cNvSpPr/>
            <p:nvPr/>
          </p:nvSpPr>
          <p:spPr>
            <a:xfrm>
              <a:off x="1929384" y="2016283"/>
              <a:ext cx="3079407" cy="3079407"/>
            </a:xfrm>
            <a:prstGeom prst="arc">
              <a:avLst>
                <a:gd name="adj1" fmla="val 846539"/>
                <a:gd name="adj2" fmla="val 5178533"/>
              </a:avLst>
            </a:prstGeom>
            <a:ln w="292100" cap="sq" cmpd="sng">
              <a:solidFill>
                <a:schemeClr val="accent4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1FF8F05-4E29-F3EC-C380-87F1C6657CFD}"/>
                </a:ext>
              </a:extLst>
            </p:cNvPr>
            <p:cNvSpPr/>
            <p:nvPr/>
          </p:nvSpPr>
          <p:spPr>
            <a:xfrm rot="4500000">
              <a:off x="1911335" y="2020548"/>
              <a:ext cx="3079407" cy="3079407"/>
            </a:xfrm>
            <a:prstGeom prst="arc">
              <a:avLst>
                <a:gd name="adj1" fmla="val 6921059"/>
                <a:gd name="adj2" fmla="val 11157891"/>
              </a:avLst>
            </a:prstGeom>
            <a:ln w="292100" cap="sq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572AC9D6-BAEC-50AE-740C-85A458D883AA}"/>
              </a:ext>
            </a:extLst>
          </p:cNvPr>
          <p:cNvSpPr/>
          <p:nvPr/>
        </p:nvSpPr>
        <p:spPr>
          <a:xfrm>
            <a:off x="6957786" y="2375723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A6105F-F504-E79A-2E58-98CEB68C5745}"/>
              </a:ext>
            </a:extLst>
          </p:cNvPr>
          <p:cNvSpPr txBox="1"/>
          <p:nvPr/>
        </p:nvSpPr>
        <p:spPr>
          <a:xfrm>
            <a:off x="6979437" y="2413923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B810C6-26DD-2220-CF3A-52615113CA7C}"/>
              </a:ext>
            </a:extLst>
          </p:cNvPr>
          <p:cNvSpPr/>
          <p:nvPr/>
        </p:nvSpPr>
        <p:spPr>
          <a:xfrm>
            <a:off x="6825458" y="4511287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6AB434-CBF8-6D42-D988-D3FA62F3FA0F}"/>
              </a:ext>
            </a:extLst>
          </p:cNvPr>
          <p:cNvSpPr txBox="1"/>
          <p:nvPr/>
        </p:nvSpPr>
        <p:spPr>
          <a:xfrm>
            <a:off x="6842359" y="4562381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258BA8A-F1D4-38BA-A84E-9ADADE0C5267}"/>
              </a:ext>
            </a:extLst>
          </p:cNvPr>
          <p:cNvSpPr/>
          <p:nvPr/>
        </p:nvSpPr>
        <p:spPr>
          <a:xfrm>
            <a:off x="4525448" y="2339798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9E9206-13F6-AF4F-A193-6CDB4D6D4EB4}"/>
              </a:ext>
            </a:extLst>
          </p:cNvPr>
          <p:cNvSpPr txBox="1"/>
          <p:nvPr/>
        </p:nvSpPr>
        <p:spPr>
          <a:xfrm>
            <a:off x="4547099" y="2429238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1B2EC7D-E1A0-C551-ACAF-B486959D3077}"/>
              </a:ext>
            </a:extLst>
          </p:cNvPr>
          <p:cNvSpPr/>
          <p:nvPr/>
        </p:nvSpPr>
        <p:spPr>
          <a:xfrm>
            <a:off x="4591189" y="4398690"/>
            <a:ext cx="736540" cy="7365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2AC8C-6EA2-3B74-F2F4-13422BD3BDAC}"/>
              </a:ext>
            </a:extLst>
          </p:cNvPr>
          <p:cNvSpPr txBox="1"/>
          <p:nvPr/>
        </p:nvSpPr>
        <p:spPr>
          <a:xfrm>
            <a:off x="4612840" y="4465144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800" b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751794-1050-3DBD-B8EC-674B7216D73C}"/>
              </a:ext>
            </a:extLst>
          </p:cNvPr>
          <p:cNvSpPr txBox="1"/>
          <p:nvPr/>
        </p:nvSpPr>
        <p:spPr>
          <a:xfrm>
            <a:off x="921645" y="2339798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1D6D61-509A-39BF-7C55-9373497A664B}"/>
              </a:ext>
            </a:extLst>
          </p:cNvPr>
          <p:cNvSpPr txBox="1"/>
          <p:nvPr/>
        </p:nvSpPr>
        <p:spPr>
          <a:xfrm>
            <a:off x="7433490" y="2370774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915E376-783B-F428-93F2-81BAA46C04FC}"/>
              </a:ext>
            </a:extLst>
          </p:cNvPr>
          <p:cNvSpPr txBox="1"/>
          <p:nvPr/>
        </p:nvSpPr>
        <p:spPr>
          <a:xfrm>
            <a:off x="939592" y="4691281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 Method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CB8119-9C61-AD36-6475-51DD618773E1}"/>
              </a:ext>
            </a:extLst>
          </p:cNvPr>
          <p:cNvSpPr txBox="1"/>
          <p:nvPr/>
        </p:nvSpPr>
        <p:spPr>
          <a:xfrm>
            <a:off x="8026488" y="4475837"/>
            <a:ext cx="327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 Strategies</a:t>
            </a:r>
          </a:p>
        </p:txBody>
      </p:sp>
    </p:spTree>
    <p:extLst>
      <p:ext uri="{BB962C8B-B14F-4D97-AF65-F5344CB8AC3E}">
        <p14:creationId xmlns:p14="http://schemas.microsoft.com/office/powerpoint/2010/main" val="18507928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B16AC-7239-8C0C-F11D-EE72598EE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2BC8C0-D7FF-A156-3B85-129B200C3C7F}"/>
              </a:ext>
            </a:extLst>
          </p:cNvPr>
          <p:cNvGrpSpPr/>
          <p:nvPr/>
        </p:nvGrpSpPr>
        <p:grpSpPr>
          <a:xfrm rot="454359">
            <a:off x="13719" y="5392577"/>
            <a:ext cx="1027910" cy="728282"/>
            <a:chOff x="-27979" y="5270662"/>
            <a:chExt cx="2140300" cy="1516423"/>
          </a:xfrm>
        </p:grpSpPr>
        <p:grpSp>
          <p:nvGrpSpPr>
            <p:cNvPr id="5" name="Graphic 11">
              <a:extLst>
                <a:ext uri="{FF2B5EF4-FFF2-40B4-BE49-F238E27FC236}">
                  <a16:creationId xmlns:a16="http://schemas.microsoft.com/office/drawing/2014/main" id="{265A8A23-16CA-5C57-0EE9-9C75EB36100A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05678F7-593C-2D1F-6D30-C2D7E7D8C1A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3735D88-292D-D155-03D9-AB608C21BC0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141D887C-DB71-5560-4ACC-748CA3E7258E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C790D44-1051-1CC2-4C91-B6946BC4E40C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2A5FC6E-55B2-9411-B91E-49A6C76E7BF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" name="Graphic 11">
              <a:extLst>
                <a:ext uri="{FF2B5EF4-FFF2-40B4-BE49-F238E27FC236}">
                  <a16:creationId xmlns:a16="http://schemas.microsoft.com/office/drawing/2014/main" id="{ABE2BFA6-63B3-7C35-77D9-FC3059D43C7A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31637543-7476-0DAA-4BC0-F2E7CB2B2F9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C39DC8F-55A1-5232-4A75-4B79E58902A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7322D4B-98A1-4EA7-96A2-BD8840C5FD99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A543DD3-68D2-1AE6-9FA7-6F840C169149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438A278-5003-D06A-89DF-550AEB0B39D9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BE01FF-4EBC-5AA1-4306-4DBB5E0BC356}"/>
              </a:ext>
            </a:extLst>
          </p:cNvPr>
          <p:cNvSpPr txBox="1"/>
          <p:nvPr/>
        </p:nvSpPr>
        <p:spPr>
          <a:xfrm>
            <a:off x="2610756" y="448813"/>
            <a:ext cx="6970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System Diagram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93" name="Google Shape;544;p14">
            <a:extLst>
              <a:ext uri="{FF2B5EF4-FFF2-40B4-BE49-F238E27FC236}">
                <a16:creationId xmlns:a16="http://schemas.microsoft.com/office/drawing/2014/main" id="{6896A87C-39CF-5E31-DB80-886334ADC0BE}"/>
              </a:ext>
            </a:extLst>
          </p:cNvPr>
          <p:cNvSpPr/>
          <p:nvPr/>
        </p:nvSpPr>
        <p:spPr>
          <a:xfrm rot="10016156" flipH="1">
            <a:off x="235848" y="267038"/>
            <a:ext cx="649330" cy="64933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544;p14">
            <a:extLst>
              <a:ext uri="{FF2B5EF4-FFF2-40B4-BE49-F238E27FC236}">
                <a16:creationId xmlns:a16="http://schemas.microsoft.com/office/drawing/2014/main" id="{AE20DC46-BAA8-B422-3926-9492B70CB301}"/>
              </a:ext>
            </a:extLst>
          </p:cNvPr>
          <p:cNvSpPr/>
          <p:nvPr/>
        </p:nvSpPr>
        <p:spPr>
          <a:xfrm rot="1977190" flipH="1">
            <a:off x="387275" y="3007501"/>
            <a:ext cx="309110" cy="30911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20C5B1C-6E35-BBE2-44F6-46EEAFC21EA9}"/>
              </a:ext>
            </a:extLst>
          </p:cNvPr>
          <p:cNvSpPr/>
          <p:nvPr/>
        </p:nvSpPr>
        <p:spPr>
          <a:xfrm>
            <a:off x="7152321" y="2429209"/>
            <a:ext cx="5039665" cy="4428791"/>
          </a:xfrm>
          <a:custGeom>
            <a:avLst/>
            <a:gdLst>
              <a:gd name="connsiteX0" fmla="*/ 246171 w 5039665"/>
              <a:gd name="connsiteY0" fmla="*/ 0 h 4428791"/>
              <a:gd name="connsiteX1" fmla="*/ 5039665 w 5039665"/>
              <a:gd name="connsiteY1" fmla="*/ 0 h 4428791"/>
              <a:gd name="connsiteX2" fmla="*/ 5039665 w 5039665"/>
              <a:gd name="connsiteY2" fmla="*/ 4428791 h 4428791"/>
              <a:gd name="connsiteX3" fmla="*/ 0 w 5039665"/>
              <a:gd name="connsiteY3" fmla="*/ 4428791 h 4428791"/>
              <a:gd name="connsiteX4" fmla="*/ 0 w 5039665"/>
              <a:gd name="connsiteY4" fmla="*/ 246171 h 4428791"/>
              <a:gd name="connsiteX5" fmla="*/ 246171 w 5039665"/>
              <a:gd name="connsiteY5" fmla="*/ 0 h 4428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9665" h="4428791">
                <a:moveTo>
                  <a:pt x="246171" y="0"/>
                </a:moveTo>
                <a:lnTo>
                  <a:pt x="5039665" y="0"/>
                </a:lnTo>
                <a:lnTo>
                  <a:pt x="5039665" y="4428791"/>
                </a:lnTo>
                <a:lnTo>
                  <a:pt x="0" y="4428791"/>
                </a:lnTo>
                <a:lnTo>
                  <a:pt x="0" y="246171"/>
                </a:lnTo>
                <a:cubicBezTo>
                  <a:pt x="0" y="110215"/>
                  <a:pt x="110215" y="0"/>
                  <a:pt x="2461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57BD3775-E92D-A3C9-1D6F-2FC93EAD9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69" y="1406574"/>
            <a:ext cx="11459307" cy="40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1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F7949-FF28-FC3F-3B5D-78DB4573E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5892373D-4956-AC8C-A4A9-77D161DEAC23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59" name="Graphic 11">
              <a:extLst>
                <a:ext uri="{FF2B5EF4-FFF2-40B4-BE49-F238E27FC236}">
                  <a16:creationId xmlns:a16="http://schemas.microsoft.com/office/drawing/2014/main" id="{D3318877-EEFA-2EF3-C7EC-196B90F34E1B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A633964-B4CF-35F9-9B0D-9BBEF15698C3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076F6DB-6F10-C711-3A2F-BA1841252D59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9FFE2B78-3653-D772-92EC-F98C52AF12B1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BE1C860-F5A0-E6DB-B95A-6C20D0803F39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45522D6-D556-D440-1059-BD1E66020103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60" name="Graphic 11">
              <a:extLst>
                <a:ext uri="{FF2B5EF4-FFF2-40B4-BE49-F238E27FC236}">
                  <a16:creationId xmlns:a16="http://schemas.microsoft.com/office/drawing/2014/main" id="{F2FC8DFF-630B-F775-0751-5E074CA612F0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38F5CB-C1C6-348E-3D9B-5D537EC920A2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CA4DBA8-8FBA-48F2-3DFF-F6DF2C677977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5E77296-9777-61DC-9E13-BDAFA14676DD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DB23588-2BBE-22ED-D4C5-B2313F9F8BD3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E487C00-C88F-DA13-127E-D3762C0F01DF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1" name="Google Shape;544;p14">
            <a:extLst>
              <a:ext uri="{FF2B5EF4-FFF2-40B4-BE49-F238E27FC236}">
                <a16:creationId xmlns:a16="http://schemas.microsoft.com/office/drawing/2014/main" id="{713A9E4C-091D-A86B-9D90-ACB3695FB210}"/>
              </a:ext>
            </a:extLst>
          </p:cNvPr>
          <p:cNvSpPr/>
          <p:nvPr/>
        </p:nvSpPr>
        <p:spPr>
          <a:xfrm rot="1977190" flipH="1">
            <a:off x="10388566" y="5110023"/>
            <a:ext cx="1111652" cy="111165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C0ED3-F498-3E86-3753-1D8E94E4B3F9}"/>
              </a:ext>
            </a:extLst>
          </p:cNvPr>
          <p:cNvSpPr txBox="1"/>
          <p:nvPr/>
        </p:nvSpPr>
        <p:spPr>
          <a:xfrm>
            <a:off x="3695418" y="415011"/>
            <a:ext cx="480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Tools and Technologies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D9B828-B8EE-24E4-AE40-DFBF3DF998F4}"/>
              </a:ext>
            </a:extLst>
          </p:cNvPr>
          <p:cNvGrpSpPr/>
          <p:nvPr/>
        </p:nvGrpSpPr>
        <p:grpSpPr>
          <a:xfrm>
            <a:off x="1109330" y="1807350"/>
            <a:ext cx="2799772" cy="852224"/>
            <a:chOff x="1247464" y="1760573"/>
            <a:chExt cx="3500027" cy="10653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F084F33-C2FD-9F86-E291-143978EC08ED}"/>
                </a:ext>
              </a:extLst>
            </p:cNvPr>
            <p:cNvSpPr/>
            <p:nvPr/>
          </p:nvSpPr>
          <p:spPr>
            <a:xfrm>
              <a:off x="1247464" y="1760573"/>
              <a:ext cx="3323527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06D2A1-E459-EF54-2F94-C536F4C2B2C2}"/>
                </a:ext>
              </a:extLst>
            </p:cNvPr>
            <p:cNvSpPr txBox="1"/>
            <p:nvPr/>
          </p:nvSpPr>
          <p:spPr>
            <a:xfrm>
              <a:off x="2368891" y="2031650"/>
              <a:ext cx="237860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TensorFlow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9" name="Picture 2" descr="Google TensorFlow icon PNG and SVG Vector Free Download">
              <a:extLst>
                <a:ext uri="{FF2B5EF4-FFF2-40B4-BE49-F238E27FC236}">
                  <a16:creationId xmlns:a16="http://schemas.microsoft.com/office/drawing/2014/main" id="{ACE6B50D-FE84-42B6-42CE-98B0F1F8F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827" y="1915723"/>
              <a:ext cx="755073" cy="75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F2C32A-6BCB-0FD3-C2DF-BD315D1FF598}"/>
              </a:ext>
            </a:extLst>
          </p:cNvPr>
          <p:cNvSpPr txBox="1"/>
          <p:nvPr/>
        </p:nvSpPr>
        <p:spPr>
          <a:xfrm>
            <a:off x="1053283" y="1304763"/>
            <a:ext cx="200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DL Frameworks</a:t>
            </a:r>
            <a:endParaRPr lang="en-US" sz="2400" b="1">
              <a:solidFill>
                <a:srgbClr val="8696F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DA042-2E08-85B7-6837-75D62492E240}"/>
              </a:ext>
            </a:extLst>
          </p:cNvPr>
          <p:cNvSpPr txBox="1"/>
          <p:nvPr/>
        </p:nvSpPr>
        <p:spPr>
          <a:xfrm>
            <a:off x="1085092" y="297348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2C8C77-8B04-B5A4-0CCD-77E85C6830F1}"/>
              </a:ext>
            </a:extLst>
          </p:cNvPr>
          <p:cNvGrpSpPr/>
          <p:nvPr/>
        </p:nvGrpSpPr>
        <p:grpSpPr>
          <a:xfrm>
            <a:off x="1139808" y="3461025"/>
            <a:ext cx="2284883" cy="852225"/>
            <a:chOff x="6818077" y="1805987"/>
            <a:chExt cx="2284883" cy="85222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0A7164F-B83D-6AA0-587B-5E7794794F2A}"/>
                </a:ext>
              </a:extLst>
            </p:cNvPr>
            <p:cNvGrpSpPr/>
            <p:nvPr/>
          </p:nvGrpSpPr>
          <p:grpSpPr>
            <a:xfrm>
              <a:off x="6818077" y="1805987"/>
              <a:ext cx="2284883" cy="852225"/>
              <a:chOff x="1247464" y="1760573"/>
              <a:chExt cx="2740010" cy="10653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57B835FE-6A81-DB4B-2EDB-C0ADFB5486EC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740010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419258-AB4F-62D8-C4A4-EF69D6A4145E}"/>
                  </a:ext>
                </a:extLst>
              </p:cNvPr>
              <p:cNvSpPr txBox="1"/>
              <p:nvPr/>
            </p:nvSpPr>
            <p:spPr>
              <a:xfrm>
                <a:off x="2368891" y="2031651"/>
                <a:ext cx="148003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Python</a:t>
                </a:r>
              </a:p>
            </p:txBody>
          </p:sp>
        </p:grpSp>
        <p:pic>
          <p:nvPicPr>
            <p:cNvPr id="15" name="Picture 16" descr="Python Software Foundation Logo and symbol, meaning, history, sign.">
              <a:extLst>
                <a:ext uri="{FF2B5EF4-FFF2-40B4-BE49-F238E27FC236}">
                  <a16:creationId xmlns:a16="http://schemas.microsoft.com/office/drawing/2014/main" id="{1C7CF659-03C5-6FB9-BA06-12E850BAC2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40" t="5249" r="24207" b="3799"/>
            <a:stretch/>
          </p:blipFill>
          <p:spPr bwMode="auto">
            <a:xfrm>
              <a:off x="7029348" y="1954170"/>
              <a:ext cx="554837" cy="548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23A56DE-C922-C1FB-E499-B26B7453AEEF}"/>
              </a:ext>
            </a:extLst>
          </p:cNvPr>
          <p:cNvSpPr txBox="1"/>
          <p:nvPr/>
        </p:nvSpPr>
        <p:spPr>
          <a:xfrm>
            <a:off x="4078147" y="1382044"/>
            <a:ext cx="2642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Architectures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DDE3E8-CA18-0DFE-5AC6-757CF022BFD7}"/>
              </a:ext>
            </a:extLst>
          </p:cNvPr>
          <p:cNvGrpSpPr/>
          <p:nvPr/>
        </p:nvGrpSpPr>
        <p:grpSpPr>
          <a:xfrm>
            <a:off x="4119207" y="1845543"/>
            <a:ext cx="1736470" cy="852224"/>
            <a:chOff x="1247463" y="1760573"/>
            <a:chExt cx="2170782" cy="106537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FAA40E1-F178-4865-0C41-F635D1AA21D9}"/>
                </a:ext>
              </a:extLst>
            </p:cNvPr>
            <p:cNvSpPr/>
            <p:nvPr/>
          </p:nvSpPr>
          <p:spPr>
            <a:xfrm>
              <a:off x="1247463" y="1760573"/>
              <a:ext cx="217078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21742E-41A8-26B2-CB31-1E41D5C4E8F8}"/>
                </a:ext>
              </a:extLst>
            </p:cNvPr>
            <p:cNvSpPr txBox="1"/>
            <p:nvPr/>
          </p:nvSpPr>
          <p:spPr>
            <a:xfrm>
              <a:off x="1522687" y="2031473"/>
              <a:ext cx="1796768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ResNet50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C48754-CE48-0193-115B-093614F2A7B1}"/>
              </a:ext>
            </a:extLst>
          </p:cNvPr>
          <p:cNvGrpSpPr/>
          <p:nvPr/>
        </p:nvGrpSpPr>
        <p:grpSpPr>
          <a:xfrm>
            <a:off x="6052040" y="1845402"/>
            <a:ext cx="2087762" cy="852224"/>
            <a:chOff x="1247464" y="1760573"/>
            <a:chExt cx="2609935" cy="1065375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4C05CA9-C161-AD35-1611-085BEAB02324}"/>
                </a:ext>
              </a:extLst>
            </p:cNvPr>
            <p:cNvSpPr/>
            <p:nvPr/>
          </p:nvSpPr>
          <p:spPr>
            <a:xfrm>
              <a:off x="1247464" y="1760573"/>
              <a:ext cx="2609935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1A7EC94-BA72-50FC-63D2-C973308F982C}"/>
                </a:ext>
              </a:extLst>
            </p:cNvPr>
            <p:cNvSpPr txBox="1"/>
            <p:nvPr/>
          </p:nvSpPr>
          <p:spPr>
            <a:xfrm>
              <a:off x="1416484" y="2031650"/>
              <a:ext cx="2407942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DenseNet121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B9AB46B-9C30-B45B-F205-7DDF021685F1}"/>
              </a:ext>
            </a:extLst>
          </p:cNvPr>
          <p:cNvGrpSpPr/>
          <p:nvPr/>
        </p:nvGrpSpPr>
        <p:grpSpPr>
          <a:xfrm>
            <a:off x="9687308" y="1836187"/>
            <a:ext cx="1976793" cy="852224"/>
            <a:chOff x="1247463" y="1760573"/>
            <a:chExt cx="2471212" cy="1065375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D11202B0-2ADD-9C01-7B31-7BB1744C349D}"/>
                </a:ext>
              </a:extLst>
            </p:cNvPr>
            <p:cNvSpPr/>
            <p:nvPr/>
          </p:nvSpPr>
          <p:spPr>
            <a:xfrm>
              <a:off x="1247463" y="1760573"/>
              <a:ext cx="247121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A95AF1-9510-187C-1A36-BEA1F0A32060}"/>
                </a:ext>
              </a:extLst>
            </p:cNvPr>
            <p:cNvSpPr txBox="1"/>
            <p:nvPr/>
          </p:nvSpPr>
          <p:spPr>
            <a:xfrm>
              <a:off x="1379857" y="2043169"/>
              <a:ext cx="222003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Inception V3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DDCCC37-2BDA-405F-FE70-B486089A6A3B}"/>
              </a:ext>
            </a:extLst>
          </p:cNvPr>
          <p:cNvGrpSpPr/>
          <p:nvPr/>
        </p:nvGrpSpPr>
        <p:grpSpPr>
          <a:xfrm>
            <a:off x="8320787" y="1845402"/>
            <a:ext cx="1185536" cy="852224"/>
            <a:chOff x="1247465" y="1760573"/>
            <a:chExt cx="1482053" cy="1065375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B7F39622-BE81-3746-CEBD-AC19CB20E6EA}"/>
                </a:ext>
              </a:extLst>
            </p:cNvPr>
            <p:cNvSpPr/>
            <p:nvPr/>
          </p:nvSpPr>
          <p:spPr>
            <a:xfrm>
              <a:off x="1247465" y="1760573"/>
              <a:ext cx="1482053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49DD69-3537-8FA4-F228-1B3BA05D5E2F}"/>
                </a:ext>
              </a:extLst>
            </p:cNvPr>
            <p:cNvSpPr txBox="1"/>
            <p:nvPr/>
          </p:nvSpPr>
          <p:spPr>
            <a:xfrm>
              <a:off x="1423632" y="2031650"/>
              <a:ext cx="1305884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VGG19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83DD9A9B-718F-0D69-3482-85AA0CA32DE2}"/>
              </a:ext>
            </a:extLst>
          </p:cNvPr>
          <p:cNvSpPr txBox="1"/>
          <p:nvPr/>
        </p:nvSpPr>
        <p:spPr>
          <a:xfrm>
            <a:off x="4078147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Management Tools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12853CF-6E06-32FA-C6CD-7F58D9C3D21C}"/>
              </a:ext>
            </a:extLst>
          </p:cNvPr>
          <p:cNvGrpSpPr/>
          <p:nvPr/>
        </p:nvGrpSpPr>
        <p:grpSpPr>
          <a:xfrm>
            <a:off x="4105060" y="3455875"/>
            <a:ext cx="2073402" cy="852224"/>
            <a:chOff x="446480" y="3356247"/>
            <a:chExt cx="2073402" cy="85222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8E6E89A-5C04-1BED-1B4B-D8B52009B16B}"/>
                </a:ext>
              </a:extLst>
            </p:cNvPr>
            <p:cNvGrpSpPr/>
            <p:nvPr/>
          </p:nvGrpSpPr>
          <p:grpSpPr>
            <a:xfrm>
              <a:off x="446480" y="3356247"/>
              <a:ext cx="2073402" cy="852224"/>
              <a:chOff x="1247464" y="1760573"/>
              <a:chExt cx="2591984" cy="1065375"/>
            </a:xfrm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42C91242-D163-075F-3EAB-A1DE83D6382B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2591984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1C5A49A-87CA-60C0-865F-8D032BC830A4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Pandas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86" name="Picture 18" descr="Pandas Icon Logo PNG Vector (SVG) Free Download">
              <a:extLst>
                <a:ext uri="{FF2B5EF4-FFF2-40B4-BE49-F238E27FC236}">
                  <a16:creationId xmlns:a16="http://schemas.microsoft.com/office/drawing/2014/main" id="{93DE9BDC-9D46-8C1C-A0C0-F7BCF9FBD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26" y="3458110"/>
              <a:ext cx="358065" cy="568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D801797-7370-03C4-0D84-2DBE1A171529}"/>
              </a:ext>
            </a:extLst>
          </p:cNvPr>
          <p:cNvGrpSpPr/>
          <p:nvPr/>
        </p:nvGrpSpPr>
        <p:grpSpPr>
          <a:xfrm>
            <a:off x="6423676" y="3449113"/>
            <a:ext cx="2147291" cy="852224"/>
            <a:chOff x="2765096" y="3349485"/>
            <a:chExt cx="2147291" cy="85222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2C95BE4-F15C-CC7C-B5B2-A1EEC2F22E42}"/>
                </a:ext>
              </a:extLst>
            </p:cNvPr>
            <p:cNvGrpSpPr/>
            <p:nvPr/>
          </p:nvGrpSpPr>
          <p:grpSpPr>
            <a:xfrm>
              <a:off x="2765096" y="3349485"/>
              <a:ext cx="2147291" cy="852224"/>
              <a:chOff x="1247463" y="1760573"/>
              <a:chExt cx="2684353" cy="1065375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234AD76C-A4C0-7FC9-E269-A18FAAD6B392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2684353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6C45880-D289-4FDA-3F9A-86CDFB4C04A5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470556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NumPy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91" name="Picture 28" descr="NumPy Logo PNG Vector (SVG) Free Download">
              <a:extLst>
                <a:ext uri="{FF2B5EF4-FFF2-40B4-BE49-F238E27FC236}">
                  <a16:creationId xmlns:a16="http://schemas.microsoft.com/office/drawing/2014/main" id="{AD69EC6F-F284-94EF-7FAD-86454AAC5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0867" y="3481782"/>
              <a:ext cx="530918" cy="56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6D460989-7007-F949-7DE2-78687E6E820F}"/>
              </a:ext>
            </a:extLst>
          </p:cNvPr>
          <p:cNvSpPr txBox="1"/>
          <p:nvPr/>
        </p:nvSpPr>
        <p:spPr>
          <a:xfrm>
            <a:off x="8806738" y="2973481"/>
            <a:ext cx="3112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Tools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55CC5B0-2571-E946-FA0F-A021DBF73B6A}"/>
              </a:ext>
            </a:extLst>
          </p:cNvPr>
          <p:cNvGrpSpPr/>
          <p:nvPr/>
        </p:nvGrpSpPr>
        <p:grpSpPr>
          <a:xfrm>
            <a:off x="8874539" y="3452544"/>
            <a:ext cx="2510316" cy="852224"/>
            <a:chOff x="5407941" y="3345756"/>
            <a:chExt cx="2510316" cy="852224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9919BF07-5483-1144-B2FF-69D36B8E6D69}"/>
                </a:ext>
              </a:extLst>
            </p:cNvPr>
            <p:cNvGrpSpPr/>
            <p:nvPr/>
          </p:nvGrpSpPr>
          <p:grpSpPr>
            <a:xfrm>
              <a:off x="5407941" y="3345756"/>
              <a:ext cx="2510316" cy="852224"/>
              <a:chOff x="1247464" y="1760573"/>
              <a:chExt cx="3138175" cy="1065375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DBC7838D-ECBB-AA71-3CE2-E7CD7C47514B}"/>
                  </a:ext>
                </a:extLst>
              </p:cNvPr>
              <p:cNvSpPr/>
              <p:nvPr/>
            </p:nvSpPr>
            <p:spPr>
              <a:xfrm>
                <a:off x="1247464" y="1760573"/>
                <a:ext cx="313817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69DEE8-8CB6-2585-D118-A9257CDB9321}"/>
                  </a:ext>
                </a:extLst>
              </p:cNvPr>
              <p:cNvSpPr txBox="1"/>
              <p:nvPr/>
            </p:nvSpPr>
            <p:spPr>
              <a:xfrm>
                <a:off x="2368891" y="2031650"/>
                <a:ext cx="1935922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Matplotlib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10" name="Picture 30" descr="upload.wikimedia.org/wikipedia/commons/thumb/0/01/...">
              <a:extLst>
                <a:ext uri="{FF2B5EF4-FFF2-40B4-BE49-F238E27FC236}">
                  <a16:creationId xmlns:a16="http://schemas.microsoft.com/office/drawing/2014/main" id="{6A700D28-EBE9-8678-B6CD-E7A45F21F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961" y="3453229"/>
              <a:ext cx="618847" cy="618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20D079B8-4984-A51D-F4A2-B66E29DF28D4}"/>
              </a:ext>
            </a:extLst>
          </p:cNvPr>
          <p:cNvSpPr txBox="1"/>
          <p:nvPr/>
        </p:nvSpPr>
        <p:spPr>
          <a:xfrm>
            <a:off x="1036751" y="4600901"/>
            <a:ext cx="27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Metrics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C9E7808-74C0-D043-04CD-4CE92554FE8C}"/>
              </a:ext>
            </a:extLst>
          </p:cNvPr>
          <p:cNvGrpSpPr/>
          <p:nvPr/>
        </p:nvGrpSpPr>
        <p:grpSpPr>
          <a:xfrm>
            <a:off x="1064213" y="5074084"/>
            <a:ext cx="2501806" cy="852224"/>
            <a:chOff x="1096258" y="4915820"/>
            <a:chExt cx="2501806" cy="852224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B239FA09-29DF-8D6C-6E5E-F82B5CC4D41D}"/>
                </a:ext>
              </a:extLst>
            </p:cNvPr>
            <p:cNvGrpSpPr/>
            <p:nvPr/>
          </p:nvGrpSpPr>
          <p:grpSpPr>
            <a:xfrm>
              <a:off x="1096258" y="4915820"/>
              <a:ext cx="2501806" cy="852224"/>
              <a:chOff x="1247463" y="1760573"/>
              <a:chExt cx="3127536" cy="1065375"/>
            </a:xfrm>
          </p:grpSpPr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C0800BD5-3701-0C64-33C2-9B5A17E306E6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127535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3A34516-B4EA-6E1C-CE37-C6DF428D84DF}"/>
                  </a:ext>
                </a:extLst>
              </p:cNvPr>
              <p:cNvSpPr txBox="1"/>
              <p:nvPr/>
            </p:nvSpPr>
            <p:spPr>
              <a:xfrm>
                <a:off x="2256262" y="2031650"/>
                <a:ext cx="2118737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Scikit-learn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1" name="Picture 36" descr="Scikit learn Logo PNG Vector (SVG) Free Download">
              <a:extLst>
                <a:ext uri="{FF2B5EF4-FFF2-40B4-BE49-F238E27FC236}">
                  <a16:creationId xmlns:a16="http://schemas.microsoft.com/office/drawing/2014/main" id="{D8659EC8-2310-BB06-5A19-08AB6776D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5369" y="5115218"/>
              <a:ext cx="730226" cy="39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7A7D8B4F-E4CE-FA9B-0E94-DCC698DFC18D}"/>
              </a:ext>
            </a:extLst>
          </p:cNvPr>
          <p:cNvSpPr txBox="1"/>
          <p:nvPr/>
        </p:nvSpPr>
        <p:spPr>
          <a:xfrm>
            <a:off x="4105059" y="4612245"/>
            <a:ext cx="311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8696F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&amp; Compute Resources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FDAAE20-7173-8CF3-C2EE-67C7208697E9}"/>
              </a:ext>
            </a:extLst>
          </p:cNvPr>
          <p:cNvGrpSpPr/>
          <p:nvPr/>
        </p:nvGrpSpPr>
        <p:grpSpPr>
          <a:xfrm>
            <a:off x="4078147" y="5085397"/>
            <a:ext cx="2804526" cy="852224"/>
            <a:chOff x="4130801" y="4926576"/>
            <a:chExt cx="2804526" cy="852224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F5E58AB-B738-875C-30C6-CD4D0BEA1A78}"/>
                </a:ext>
              </a:extLst>
            </p:cNvPr>
            <p:cNvGrpSpPr/>
            <p:nvPr/>
          </p:nvGrpSpPr>
          <p:grpSpPr>
            <a:xfrm>
              <a:off x="4171187" y="4926576"/>
              <a:ext cx="2764140" cy="852224"/>
              <a:chOff x="1247463" y="1760573"/>
              <a:chExt cx="3455482" cy="1065375"/>
            </a:xfrm>
          </p:grpSpPr>
          <p:sp>
            <p:nvSpPr>
              <p:cNvPr id="129" name="Rectangle: Rounded Corners 128">
                <a:extLst>
                  <a:ext uri="{FF2B5EF4-FFF2-40B4-BE49-F238E27FC236}">
                    <a16:creationId xmlns:a16="http://schemas.microsoft.com/office/drawing/2014/main" id="{39E28EC3-329C-CF10-818E-4FAAFDAC3570}"/>
                  </a:ext>
                </a:extLst>
              </p:cNvPr>
              <p:cNvSpPr/>
              <p:nvPr/>
            </p:nvSpPr>
            <p:spPr>
              <a:xfrm>
                <a:off x="1247463" y="1760573"/>
                <a:ext cx="3388389" cy="1065375"/>
              </a:xfrm>
              <a:prstGeom prst="roundRect">
                <a:avLst>
                  <a:gd name="adj" fmla="val 1105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dist="63500" dir="5400000" sx="99000" sy="99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lt1"/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17E6F90-3E80-C717-390E-8148EA40616E}"/>
                  </a:ext>
                </a:extLst>
              </p:cNvPr>
              <p:cNvSpPr txBox="1"/>
              <p:nvPr/>
            </p:nvSpPr>
            <p:spPr>
              <a:xfrm>
                <a:off x="2256261" y="2031650"/>
                <a:ext cx="2446684" cy="5001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Google </a:t>
                </a:r>
                <a:r>
                  <a:rPr lang="en-US" sz="2000" b="1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Colab</a:t>
                </a:r>
                <a:endParaRPr lang="en-US" sz="28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128" name="Picture 38">
              <a:extLst>
                <a:ext uri="{FF2B5EF4-FFF2-40B4-BE49-F238E27FC236}">
                  <a16:creationId xmlns:a16="http://schemas.microsoft.com/office/drawing/2014/main" id="{A70A813B-E18A-A97A-09A1-0F3E7C7D6E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801" y="5022696"/>
              <a:ext cx="1074291" cy="661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85734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8AC1-FAB9-3091-7153-B4F6797C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4E1996F-FF06-14DC-E405-44C4B855D751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21A2D500-34D0-6326-2B59-FEB3D6FA2D79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112651F-0FF1-2617-EEBE-4D2D31241A8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18AF8CC1-0B77-D648-95C0-5C516C539F69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BD169B7-40FF-E24E-3F9E-2DD64407DEFD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23D8AFAD-6C61-22CE-6800-BCB0723D21D2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0FAEFAD-53EB-5D6B-19B5-87DB313CB945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C6ABEFB-22D4-D9E1-4287-1D31AFB8B4B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7D304A5-B308-F595-BE2F-DB49361664A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C6B922F-CB06-DD9E-2167-8A272AAE8613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D5D6777-C99A-F915-5BA0-FC58E3C777B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16CC9B8-0E52-70F4-8F31-AEF19E2F93F9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829C15E-81A6-7C56-58FA-D7D5860F17E0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838B871F-321A-D09A-31FE-1EBF923E8783}"/>
              </a:ext>
            </a:extLst>
          </p:cNvPr>
          <p:cNvSpPr/>
          <p:nvPr/>
        </p:nvSpPr>
        <p:spPr>
          <a:xfrm rot="15190045" flipH="1">
            <a:off x="9356141" y="5774524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3C45C3-7551-380F-5B64-7E5C8B850462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2B37077-FF4F-0815-8335-B5DCE702291E}"/>
              </a:ext>
            </a:extLst>
          </p:cNvPr>
          <p:cNvSpPr/>
          <p:nvPr/>
        </p:nvSpPr>
        <p:spPr>
          <a:xfrm>
            <a:off x="834170" y="1377344"/>
            <a:ext cx="5503568" cy="2947226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BC573BB-B164-CFC1-1F2E-6CEFE3983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72228C3-52C6-9D1F-C9FE-2D24B1B32173}"/>
              </a:ext>
            </a:extLst>
          </p:cNvPr>
          <p:cNvSpPr/>
          <p:nvPr/>
        </p:nvSpPr>
        <p:spPr>
          <a:xfrm rot="15190045" flipH="1">
            <a:off x="1537685" y="489334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888752-A7A1-3D1B-97DF-F71DEA314312}"/>
              </a:ext>
            </a:extLst>
          </p:cNvPr>
          <p:cNvSpPr txBox="1"/>
          <p:nvPr/>
        </p:nvSpPr>
        <p:spPr>
          <a:xfrm>
            <a:off x="3816338" y="584213"/>
            <a:ext cx="505941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>
                <a:solidFill>
                  <a:srgbClr val="8696FE"/>
                </a:solidFill>
                <a:latin typeface="Outfit Medium"/>
              </a:rPr>
              <a:t>Attack Method – USMM</a:t>
            </a:r>
            <a:endParaRPr lang="en-US" sz="3600" b="1">
              <a:solidFill>
                <a:srgbClr val="8696FE"/>
              </a:solidFill>
              <a:latin typeface="Outfit Medium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3AE374-450D-9A1C-1F47-A1C9989FCBB5}"/>
              </a:ext>
            </a:extLst>
          </p:cNvPr>
          <p:cNvSpPr txBox="1"/>
          <p:nvPr/>
        </p:nvSpPr>
        <p:spPr>
          <a:xfrm>
            <a:off x="987052" y="1503179"/>
            <a:ext cx="4559850" cy="42629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Initialization of Adversarial Image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Loop Over Epochs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Image Transformation</a:t>
            </a:r>
            <a:endParaRPr lang="en-GB" sz="140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Scaling</a:t>
            </a:r>
            <a:endParaRPr lang="en-GB" sz="1400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Mixing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Loss Calculation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Model Prediction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Classification Loss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Smoothness Loss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Gradient Calculation and Update</a:t>
            </a: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Gradient Tape</a:t>
            </a:r>
            <a:endParaRPr lang="en-GB" sz="1400" b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800100" lvl="1" indent="-342900">
              <a:lnSpc>
                <a:spcPct val="150000"/>
              </a:lnSpc>
              <a:buFont typeface="Courier New"/>
              <a:buChar char="o"/>
            </a:pPr>
            <a:r>
              <a:rPr lang="en-GB" sz="140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Adversarial Update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GB" sz="14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Clipping</a:t>
            </a:r>
            <a:endParaRPr lang="en-GB" sz="1400" b="1">
              <a:solidFill>
                <a:schemeClr val="tx1">
                  <a:lumMod val="75000"/>
                  <a:lumOff val="25000"/>
                </a:schemeClr>
              </a:solidFill>
              <a:cs typeface="Poppins"/>
            </a:endParaRPr>
          </a:p>
        </p:txBody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1DAC2E27-21E1-C6F1-5466-E5048E985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764" y="1500553"/>
            <a:ext cx="6749317" cy="42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544;p14">
            <a:extLst>
              <a:ext uri="{FF2B5EF4-FFF2-40B4-BE49-F238E27FC236}">
                <a16:creationId xmlns:a16="http://schemas.microsoft.com/office/drawing/2014/main" id="{3F976D12-8B61-A17C-60F2-E8377CFD063D}"/>
              </a:ext>
            </a:extLst>
          </p:cNvPr>
          <p:cNvSpPr/>
          <p:nvPr/>
        </p:nvSpPr>
        <p:spPr>
          <a:xfrm rot="2730025" flipH="1">
            <a:off x="11029600" y="6093753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E7DC8ED2-E91A-D69C-44B1-152FDB6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347369" y="4642581"/>
            <a:ext cx="543876" cy="342985"/>
          </a:xfrm>
          <a:prstGeom prst="rect">
            <a:avLst/>
          </a:prstGeom>
        </p:spPr>
      </p:pic>
      <p:sp>
        <p:nvSpPr>
          <p:cNvPr id="89" name="Google Shape;544;p14">
            <a:extLst>
              <a:ext uri="{FF2B5EF4-FFF2-40B4-BE49-F238E27FC236}">
                <a16:creationId xmlns:a16="http://schemas.microsoft.com/office/drawing/2014/main" id="{CA10B7F6-3DC9-F2F3-C523-B94A3876A377}"/>
              </a:ext>
            </a:extLst>
          </p:cNvPr>
          <p:cNvSpPr/>
          <p:nvPr/>
        </p:nvSpPr>
        <p:spPr>
          <a:xfrm rot="9755937" flipH="1">
            <a:off x="595458" y="489308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69D495-2B30-BC66-E9F6-62EDADE9C21D}"/>
              </a:ext>
            </a:extLst>
          </p:cNvPr>
          <p:cNvSpPr txBox="1"/>
          <p:nvPr/>
        </p:nvSpPr>
        <p:spPr>
          <a:xfrm>
            <a:off x="2525952" y="283154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d-ID" sz="4400" b="1">
                <a:solidFill>
                  <a:schemeClr val="tx1">
                    <a:lumMod val="75000"/>
                    <a:lumOff val="25000"/>
                  </a:schemeClr>
                </a:solidFill>
                <a:latin typeface=" poppins bold"/>
              </a:rPr>
              <a:t>VGGNet19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6E754E-1781-72E5-9981-747A49CB3C6F}"/>
              </a:ext>
            </a:extLst>
          </p:cNvPr>
          <p:cNvSpPr txBox="1"/>
          <p:nvPr/>
        </p:nvSpPr>
        <p:spPr>
          <a:xfrm>
            <a:off x="336945" y="4176068"/>
            <a:ext cx="11703169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Input Layer:</a:t>
            </a:r>
            <a:r>
              <a:rPr lang="en-US" sz="1600" kern="0">
                <a:ea typeface="+mn-lt"/>
                <a:cs typeface="+mn-lt"/>
              </a:rPr>
              <a:t> Accepts images of size 224x224x3. </a:t>
            </a:r>
            <a:endParaRPr lang="en-US">
              <a:cs typeface="Poppins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Convolutional Layers: </a:t>
            </a:r>
            <a:r>
              <a:rPr lang="en-US" sz="1600" kern="0">
                <a:ea typeface="+mn-lt"/>
                <a:cs typeface="+mn-lt"/>
              </a:rPr>
              <a:t>Contains 16 convolutional layers, all using 3x3 filters with stride 1 and padding to retain spatial dimensions. Each layer is followed by a </a:t>
            </a:r>
            <a:r>
              <a:rPr lang="en-US" sz="1600" kern="0" err="1">
                <a:ea typeface="+mn-lt"/>
                <a:cs typeface="+mn-lt"/>
              </a:rPr>
              <a:t>ReLU</a:t>
            </a:r>
            <a:r>
              <a:rPr lang="en-US" sz="1600" kern="0">
                <a:ea typeface="+mn-lt"/>
                <a:cs typeface="+mn-lt"/>
              </a:rPr>
              <a:t> activation </a:t>
            </a:r>
            <a:r>
              <a:rPr lang="en-US" sz="1600" kern="0" err="1">
                <a:ea typeface="+mn-lt"/>
                <a:cs typeface="+mn-lt"/>
              </a:rPr>
              <a:t>functio</a:t>
            </a:r>
            <a:r>
              <a:rPr lang="en-US" sz="1600" kern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Pooling Layers: </a:t>
            </a:r>
            <a:r>
              <a:rPr lang="en-US" sz="1600" kern="0">
                <a:ea typeface="+mn-lt"/>
                <a:cs typeface="+mn-lt"/>
              </a:rPr>
              <a:t>A 2x2 max-pooling layer with stride 2 is applied after every 2-3 convolutional layers, progressively reducing spatial dimensions while retaining key features.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Fully Connected Layers:</a:t>
            </a:r>
            <a:r>
              <a:rPr lang="en-US" sz="1600" kern="0">
                <a:ea typeface="+mn-lt"/>
                <a:cs typeface="+mn-lt"/>
              </a:rPr>
              <a:t> Includes three fully connected (FC) layers.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kern="0">
                <a:ea typeface="+mn-lt"/>
                <a:cs typeface="+mn-lt"/>
              </a:rPr>
              <a:t>Output Layer: </a:t>
            </a:r>
            <a:r>
              <a:rPr lang="en-US" sz="1600" kern="0">
                <a:ea typeface="+mn-lt"/>
                <a:cs typeface="+mn-lt"/>
              </a:rPr>
              <a:t>Utilizes a </a:t>
            </a:r>
            <a:r>
              <a:rPr lang="en-US" sz="1600" kern="0" err="1">
                <a:ea typeface="+mn-lt"/>
                <a:cs typeface="+mn-lt"/>
              </a:rPr>
              <a:t>softmax</a:t>
            </a:r>
            <a:r>
              <a:rPr lang="en-US" sz="1600" kern="0">
                <a:ea typeface="+mn-lt"/>
                <a:cs typeface="+mn-lt"/>
              </a:rPr>
              <a:t> activation function to produce probabilities for each class.</a:t>
            </a:r>
            <a:endParaRPr lang="en-US">
              <a:cs typeface="Poppins"/>
            </a:endParaRPr>
          </a:p>
        </p:txBody>
      </p:sp>
      <p:pic>
        <p:nvPicPr>
          <p:cNvPr id="2" name="Picture 1" descr="A diagram of a number of objects&#10;&#10;Description automatically generated">
            <a:extLst>
              <a:ext uri="{FF2B5EF4-FFF2-40B4-BE49-F238E27FC236}">
                <a16:creationId xmlns:a16="http://schemas.microsoft.com/office/drawing/2014/main" id="{224F4599-AD54-95F7-4F56-9E6C0FE2F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154" y="1053307"/>
            <a:ext cx="8215922" cy="282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583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A3F4-7788-BD3F-204E-1A75434A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FFBDB-4A19-E860-5812-B2C68F190249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175A037F-C0E1-D1B4-7B81-6655F139175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41E9B4-34EC-556B-28FD-FD9430BDA103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18E364-1242-41E8-F5C7-8D0413DDC46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048D19F-34FD-0F6E-6991-F117D056611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856854-F9FF-7B7C-E1E8-74DEAC29EEA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BC739A-D11A-0421-FD00-E5F3255FE79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9B090607-8301-FFAE-27E8-9CCE61C50A79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C43E4E-DD1F-8F7E-8EC5-9CF7C68CE76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DC7010A-3844-1C93-907E-67BBA34B986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2F7F435-9DFA-BD38-A7BF-0325A94765B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BA1F2D-7F20-37A8-9440-D9180BB20D8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54C53C7-0122-5F34-A22D-32A69C002DF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42ABCFC-BF78-CB9C-E1E1-F3D9A012B051}"/>
              </a:ext>
            </a:extLst>
          </p:cNvPr>
          <p:cNvSpPr/>
          <p:nvPr/>
        </p:nvSpPr>
        <p:spPr>
          <a:xfrm rot="15190045" flipH="1">
            <a:off x="10665493" y="5570609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E76F8-3B05-C44C-BD08-201AA0D0D046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AD7FA8F-6741-2B6B-10AC-A628B46E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CBE51BA-76F1-FBCB-DE64-8AA9D8651543}"/>
              </a:ext>
            </a:extLst>
          </p:cNvPr>
          <p:cNvSpPr/>
          <p:nvPr/>
        </p:nvSpPr>
        <p:spPr>
          <a:xfrm rot="15190045" flipH="1">
            <a:off x="163939" y="81503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" name="Picture 1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09B1DE79-3C8A-138F-772F-2CDD8C250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6118" y="664309"/>
            <a:ext cx="6441919" cy="4630614"/>
          </a:xfrm>
          <a:prstGeom prst="rect">
            <a:avLst/>
          </a:prstGeom>
        </p:spPr>
      </p:pic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72D9F6CC-FD4E-1EEB-BE34-0CF0FA17B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6" y="555747"/>
            <a:ext cx="39147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48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9A3F4-7788-BD3F-204E-1A75434A6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FFBDB-4A19-E860-5812-B2C68F190249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175A037F-C0E1-D1B4-7B81-6655F139175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6641E9B4-34EC-556B-28FD-FD9430BDA103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6318E364-1242-41E8-F5C7-8D0413DDC46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048D19F-34FD-0F6E-6991-F117D056611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856854-F9FF-7B7C-E1E8-74DEAC29EEA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26BC739A-D11A-0421-FD00-E5F3255FE79A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9B090607-8301-FFAE-27E8-9CCE61C50A79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8C43E4E-DD1F-8F7E-8EC5-9CF7C68CE76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DC7010A-3844-1C93-907E-67BBA34B986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2F7F435-9DFA-BD38-A7BF-0325A94765B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2BA1F2D-7F20-37A8-9440-D9180BB20D8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54C53C7-0122-5F34-A22D-32A69C002DF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642ABCFC-BF78-CB9C-E1E1-F3D9A012B051}"/>
              </a:ext>
            </a:extLst>
          </p:cNvPr>
          <p:cNvSpPr/>
          <p:nvPr/>
        </p:nvSpPr>
        <p:spPr>
          <a:xfrm rot="15190045" flipH="1">
            <a:off x="10665493" y="5570609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E76F8-3B05-C44C-BD08-201AA0D0D046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6AD7FA8F-6741-2B6B-10AC-A628B46E3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ECBE51BA-76F1-FBCB-DE64-8AA9D8651543}"/>
              </a:ext>
            </a:extLst>
          </p:cNvPr>
          <p:cNvSpPr/>
          <p:nvPr/>
        </p:nvSpPr>
        <p:spPr>
          <a:xfrm rot="15190045" flipH="1">
            <a:off x="163939" y="81503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82737BB-CB09-088A-62DA-807AFE0BB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964" y="560917"/>
            <a:ext cx="9012489" cy="57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789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3591-C258-8B85-8ECC-3B362E7E7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CEC4F9D-85FB-8018-386D-F175696D8ADA}"/>
              </a:ext>
            </a:extLst>
          </p:cNvPr>
          <p:cNvGrpSpPr/>
          <p:nvPr/>
        </p:nvGrpSpPr>
        <p:grpSpPr>
          <a:xfrm rot="454359">
            <a:off x="-11569" y="5106853"/>
            <a:ext cx="1611354" cy="1141658"/>
            <a:chOff x="-27979" y="5270662"/>
            <a:chExt cx="2140300" cy="1516423"/>
          </a:xfrm>
        </p:grpSpPr>
        <p:grpSp>
          <p:nvGrpSpPr>
            <p:cNvPr id="33" name="Graphic 11">
              <a:extLst>
                <a:ext uri="{FF2B5EF4-FFF2-40B4-BE49-F238E27FC236}">
                  <a16:creationId xmlns:a16="http://schemas.microsoft.com/office/drawing/2014/main" id="{29DD8301-9EBE-484E-8B36-9E001E9777A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AAACDB4-D787-9774-8689-B207C9C69DB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54DDF6B-698E-7E17-4110-CDE67CC38C8B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D0890B9-1FB4-ADF8-0B61-450E117935EB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9B1A44A-C5F4-00CB-D396-80CF7360042A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DD2B488-BE07-C746-0645-71E6C6C85794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3312CAC5-9B00-58F9-FA5A-6DFFF4116E78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D883693B-5DB8-3F33-03B8-7B1DCC7E52CA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6211868-41F8-8C23-2208-2BA05CD494B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09B6F35-EE0F-160A-F37B-5F1CC51FAF5E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771447AA-7BC0-CA5A-AF74-13BAC0F4F4AC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7E60DCB-AEB3-1D60-B457-9A42D2815D1B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46" name="Google Shape;544;p14">
            <a:extLst>
              <a:ext uri="{FF2B5EF4-FFF2-40B4-BE49-F238E27FC236}">
                <a16:creationId xmlns:a16="http://schemas.microsoft.com/office/drawing/2014/main" id="{C909A32F-805B-4C5D-D277-9B7B92186ADF}"/>
              </a:ext>
            </a:extLst>
          </p:cNvPr>
          <p:cNvSpPr/>
          <p:nvPr/>
        </p:nvSpPr>
        <p:spPr>
          <a:xfrm rot="15190045" flipH="1">
            <a:off x="10665493" y="5570609"/>
            <a:ext cx="1250068" cy="125006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0B0DB-F645-DCB6-AC3C-A2293999E588}"/>
              </a:ext>
            </a:extLst>
          </p:cNvPr>
          <p:cNvSpPr txBox="1"/>
          <p:nvPr/>
        </p:nvSpPr>
        <p:spPr>
          <a:xfrm>
            <a:off x="8875752" y="4713395"/>
            <a:ext cx="1633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400">
                <a:solidFill>
                  <a:schemeClr val="bg2"/>
                </a:solidFill>
                <a:latin typeface="Outfit Medium" pitchFamily="2" charset="0"/>
              </a:rPr>
              <a:t>Dr.Bakron</a:t>
            </a:r>
            <a:endParaRPr lang="en-ID" sz="2400">
              <a:solidFill>
                <a:schemeClr val="bg2"/>
              </a:solidFill>
              <a:latin typeface="Outfit Medium" pitchFamily="2" charset="0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B5F5262-CBD4-8D40-1A62-FD403F137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6984" y="4400573"/>
            <a:ext cx="276930" cy="276930"/>
          </a:xfrm>
          <a:prstGeom prst="rect">
            <a:avLst/>
          </a:prstGeom>
        </p:spPr>
      </p:pic>
      <p:sp>
        <p:nvSpPr>
          <p:cNvPr id="45" name="Google Shape;544;p14">
            <a:extLst>
              <a:ext uri="{FF2B5EF4-FFF2-40B4-BE49-F238E27FC236}">
                <a16:creationId xmlns:a16="http://schemas.microsoft.com/office/drawing/2014/main" id="{67C7E609-E273-3F05-7500-C72257A9DBB8}"/>
              </a:ext>
            </a:extLst>
          </p:cNvPr>
          <p:cNvSpPr/>
          <p:nvPr/>
        </p:nvSpPr>
        <p:spPr>
          <a:xfrm rot="15190045" flipH="1">
            <a:off x="163939" y="81503"/>
            <a:ext cx="699826" cy="69982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0E30C-7163-37EF-02A1-310F640671B3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/>
              </a:rPr>
              <a:t>After Attack </a:t>
            </a:r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463CA-F5D4-56C6-BA24-4237892F97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00" y="1152124"/>
            <a:ext cx="10734445" cy="439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219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8D6A0-67A8-0423-CB84-D4336B83F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5D3665BF-2380-5033-8788-E0F6B5BFBF39}"/>
              </a:ext>
            </a:extLst>
          </p:cNvPr>
          <p:cNvSpPr txBox="1"/>
          <p:nvPr/>
        </p:nvSpPr>
        <p:spPr>
          <a:xfrm>
            <a:off x="2324669" y="383796"/>
            <a:ext cx="75426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>
                <a:solidFill>
                  <a:schemeClr val="accent3"/>
                </a:solidFill>
                <a:latin typeface="Outfit Medium" pitchFamily="2" charset="0"/>
              </a:rPr>
              <a:t>Defence Strategies</a:t>
            </a:r>
            <a:endParaRPr lang="en-ID" sz="44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60" name="Google Shape;544;p14">
            <a:extLst>
              <a:ext uri="{FF2B5EF4-FFF2-40B4-BE49-F238E27FC236}">
                <a16:creationId xmlns:a16="http://schemas.microsoft.com/office/drawing/2014/main" id="{79E368AC-5D46-90AE-1E2F-F43308DDADBE}"/>
              </a:ext>
            </a:extLst>
          </p:cNvPr>
          <p:cNvSpPr/>
          <p:nvPr/>
        </p:nvSpPr>
        <p:spPr>
          <a:xfrm rot="9755937" flipH="1">
            <a:off x="1113043" y="920629"/>
            <a:ext cx="813556" cy="813556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61" name="Google Shape;544;p14">
            <a:extLst>
              <a:ext uri="{FF2B5EF4-FFF2-40B4-BE49-F238E27FC236}">
                <a16:creationId xmlns:a16="http://schemas.microsoft.com/office/drawing/2014/main" id="{CE6F0136-93E0-77BB-8D9D-7685AB2F794F}"/>
              </a:ext>
            </a:extLst>
          </p:cNvPr>
          <p:cNvSpPr/>
          <p:nvPr/>
        </p:nvSpPr>
        <p:spPr>
          <a:xfrm rot="2730025" flipH="1">
            <a:off x="11003467" y="6017221"/>
            <a:ext cx="494018" cy="49401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E45A79-313F-F2EF-9A97-57404D9C8E54}"/>
              </a:ext>
            </a:extLst>
          </p:cNvPr>
          <p:cNvGrpSpPr/>
          <p:nvPr/>
        </p:nvGrpSpPr>
        <p:grpSpPr>
          <a:xfrm>
            <a:off x="1342421" y="5060618"/>
            <a:ext cx="3027753" cy="636369"/>
            <a:chOff x="3144701" y="4120385"/>
            <a:chExt cx="3707497" cy="18245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B9451B0-8284-9196-611F-E6CFB949B518}"/>
                </a:ext>
              </a:extLst>
            </p:cNvPr>
            <p:cNvSpPr/>
            <p:nvPr/>
          </p:nvSpPr>
          <p:spPr>
            <a:xfrm>
              <a:off x="3144701" y="4120385"/>
              <a:ext cx="3546803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51AD46-5D1E-40B5-E7EA-4174DA57433D}"/>
                </a:ext>
              </a:extLst>
            </p:cNvPr>
            <p:cNvSpPr txBox="1"/>
            <p:nvPr/>
          </p:nvSpPr>
          <p:spPr>
            <a:xfrm>
              <a:off x="3305395" y="4229920"/>
              <a:ext cx="3546803" cy="426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Adversarial Training (AT)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612D06-FB43-ADFC-ADF4-D2DAE44C3F0F}"/>
              </a:ext>
            </a:extLst>
          </p:cNvPr>
          <p:cNvGrpSpPr/>
          <p:nvPr/>
        </p:nvGrpSpPr>
        <p:grpSpPr>
          <a:xfrm>
            <a:off x="1310619" y="1914486"/>
            <a:ext cx="3940764" cy="636369"/>
            <a:chOff x="3144700" y="4120385"/>
            <a:chExt cx="4825483" cy="182458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04F618A-B93E-C4CF-1C0D-859A98A46D70}"/>
                </a:ext>
              </a:extLst>
            </p:cNvPr>
            <p:cNvSpPr/>
            <p:nvPr/>
          </p:nvSpPr>
          <p:spPr>
            <a:xfrm>
              <a:off x="3144700" y="4120385"/>
              <a:ext cx="4825482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8FBA0B-59E1-8F85-8EC5-BFEA18B01B81}"/>
                </a:ext>
              </a:extLst>
            </p:cNvPr>
            <p:cNvSpPr txBox="1"/>
            <p:nvPr/>
          </p:nvSpPr>
          <p:spPr>
            <a:xfrm>
              <a:off x="3305395" y="4229920"/>
              <a:ext cx="4664788" cy="12236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Image Denoising 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6BC186-B2C3-3F08-01DC-9B94D9DA0B09}"/>
              </a:ext>
            </a:extLst>
          </p:cNvPr>
          <p:cNvGrpSpPr/>
          <p:nvPr/>
        </p:nvGrpSpPr>
        <p:grpSpPr>
          <a:xfrm>
            <a:off x="1342571" y="2793767"/>
            <a:ext cx="3297673" cy="636369"/>
            <a:chOff x="3144700" y="4120385"/>
            <a:chExt cx="4038015" cy="1824587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2BE0D66-66BF-80D0-6F81-E1E1D6D8D0E6}"/>
                </a:ext>
              </a:extLst>
            </p:cNvPr>
            <p:cNvSpPr/>
            <p:nvPr/>
          </p:nvSpPr>
          <p:spPr>
            <a:xfrm>
              <a:off x="3144700" y="4120385"/>
              <a:ext cx="4038015" cy="1824587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E10B66-A592-0169-55FA-6E41627D213F}"/>
                </a:ext>
              </a:extLst>
            </p:cNvPr>
            <p:cNvSpPr txBox="1"/>
            <p:nvPr/>
          </p:nvSpPr>
          <p:spPr>
            <a:xfrm>
              <a:off x="3292929" y="4355161"/>
              <a:ext cx="3889786" cy="12236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Adversarial Detection </a:t>
              </a:r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cs typeface="Poppins"/>
              </a:endParaRPr>
            </a:p>
          </p:txBody>
        </p:sp>
      </p:grpSp>
      <p:sp>
        <p:nvSpPr>
          <p:cNvPr id="50" name="Freeform 10">
            <a:extLst>
              <a:ext uri="{FF2B5EF4-FFF2-40B4-BE49-F238E27FC236}">
                <a16:creationId xmlns:a16="http://schemas.microsoft.com/office/drawing/2014/main" id="{5CC39EAF-F0AD-A8E3-C248-F94E28BBB92E}"/>
              </a:ext>
            </a:extLst>
          </p:cNvPr>
          <p:cNvSpPr/>
          <p:nvPr/>
        </p:nvSpPr>
        <p:spPr>
          <a:xfrm>
            <a:off x="6815598" y="2545538"/>
            <a:ext cx="5376403" cy="4312463"/>
          </a:xfrm>
          <a:custGeom>
            <a:avLst/>
            <a:gdLst>
              <a:gd name="connsiteX0" fmla="*/ 3538898 w 5376403"/>
              <a:gd name="connsiteY0" fmla="*/ 0 h 4312463"/>
              <a:gd name="connsiteX1" fmla="*/ 5225747 w 5376403"/>
              <a:gd name="connsiteY1" fmla="*/ 427127 h 4312463"/>
              <a:gd name="connsiteX2" fmla="*/ 5376403 w 5376403"/>
              <a:gd name="connsiteY2" fmla="*/ 518652 h 4312463"/>
              <a:gd name="connsiteX3" fmla="*/ 5376403 w 5376403"/>
              <a:gd name="connsiteY3" fmla="*/ 4312463 h 4312463"/>
              <a:gd name="connsiteX4" fmla="*/ 87417 w 5376403"/>
              <a:gd name="connsiteY4" fmla="*/ 4312463 h 4312463"/>
              <a:gd name="connsiteX5" fmla="*/ 71898 w 5376403"/>
              <a:gd name="connsiteY5" fmla="*/ 4252110 h 4312463"/>
              <a:gd name="connsiteX6" fmla="*/ 0 w 5376403"/>
              <a:gd name="connsiteY6" fmla="*/ 3538898 h 4312463"/>
              <a:gd name="connsiteX7" fmla="*/ 3538898 w 5376403"/>
              <a:gd name="connsiteY7" fmla="*/ 0 h 431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76403" h="4312463">
                <a:moveTo>
                  <a:pt x="3538898" y="0"/>
                </a:moveTo>
                <a:cubicBezTo>
                  <a:pt x="4149673" y="0"/>
                  <a:pt x="4724309" y="154729"/>
                  <a:pt x="5225747" y="427127"/>
                </a:cubicBezTo>
                <a:lnTo>
                  <a:pt x="5376403" y="518652"/>
                </a:lnTo>
                <a:lnTo>
                  <a:pt x="5376403" y="4312463"/>
                </a:lnTo>
                <a:lnTo>
                  <a:pt x="87417" y="4312463"/>
                </a:lnTo>
                <a:lnTo>
                  <a:pt x="71898" y="4252110"/>
                </a:lnTo>
                <a:cubicBezTo>
                  <a:pt x="24757" y="4021736"/>
                  <a:pt x="0" y="3783208"/>
                  <a:pt x="0" y="3538898"/>
                </a:cubicBezTo>
                <a:cubicBezTo>
                  <a:pt x="0" y="1584419"/>
                  <a:pt x="1584419" y="0"/>
                  <a:pt x="353889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82000"/>
                </a:schemeClr>
              </a:gs>
              <a:gs pos="60000">
                <a:schemeClr val="accent2">
                  <a:alpha val="86000"/>
                </a:schemeClr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1026" name="Picture 2" descr="Illustration of the adversarial training process. | Download Scientific  Diagram">
            <a:extLst>
              <a:ext uri="{FF2B5EF4-FFF2-40B4-BE49-F238E27FC236}">
                <a16:creationId xmlns:a16="http://schemas.microsoft.com/office/drawing/2014/main" id="{B97937E4-A49A-0002-C29A-D9FD1372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14" y="1988209"/>
            <a:ext cx="6129411" cy="323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0420B03-AB38-604B-ADBE-7986BB1832F2}"/>
              </a:ext>
            </a:extLst>
          </p:cNvPr>
          <p:cNvGrpSpPr/>
          <p:nvPr/>
        </p:nvGrpSpPr>
        <p:grpSpPr>
          <a:xfrm>
            <a:off x="1310620" y="3775622"/>
            <a:ext cx="3861769" cy="922976"/>
            <a:chOff x="3144701" y="4120385"/>
            <a:chExt cx="4728753" cy="264634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DF68EC6-B83A-1A6E-6C0A-EB68BF1EB5A2}"/>
                </a:ext>
              </a:extLst>
            </p:cNvPr>
            <p:cNvSpPr/>
            <p:nvPr/>
          </p:nvSpPr>
          <p:spPr>
            <a:xfrm>
              <a:off x="3144701" y="4120385"/>
              <a:ext cx="4728753" cy="2646342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0760C8-1DAF-700D-028A-3427D1FC2187}"/>
                </a:ext>
              </a:extLst>
            </p:cNvPr>
            <p:cNvSpPr txBox="1"/>
            <p:nvPr/>
          </p:nvSpPr>
          <p:spPr>
            <a:xfrm>
              <a:off x="3305395" y="4822937"/>
              <a:ext cx="4568059" cy="122366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600">
                  <a:solidFill>
                    <a:schemeClr val="tx1">
                      <a:lumMod val="75000"/>
                      <a:lumOff val="25000"/>
                    </a:schemeClr>
                  </a:solidFill>
                  <a:ea typeface="+mn-lt"/>
                  <a:cs typeface="+mn-lt"/>
                </a:rPr>
                <a:t>Feature Smoothing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33787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69321-9E58-82D6-A7C3-84B102A8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E716558B-B314-C814-EEC9-883A3BE9334A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9EDE3229-41FE-2D01-7636-7BFD1B5C5F20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231861-32D0-98D9-8BDA-02745B3DD0DA}"/>
              </a:ext>
            </a:extLst>
          </p:cNvPr>
          <p:cNvSpPr txBox="1"/>
          <p:nvPr/>
        </p:nvSpPr>
        <p:spPr>
          <a:xfrm>
            <a:off x="3801462" y="324278"/>
            <a:ext cx="51652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/>
                <a:cs typeface="Poppins"/>
              </a:rPr>
              <a:t>Image Denoising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7E3F456-23F4-B79D-E17F-AADA9A9AD41C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796243BC-8216-331A-6B9A-4312DC2E487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7F28C2C-F1B8-4264-CD7D-D47A2A63C8F1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B91150D-6596-97C6-D76C-A74CE32F0B3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AF91E92-FD39-0483-1C51-42D8C90603C0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4A54660-8183-9DE9-3798-E89AEF8D4D3B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A89EE4F-251C-D6CA-1EE9-3F1E2DBC43D6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771B6890-6EBE-F2B9-6914-5901C7A5F55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3A7AC829-32B2-B06C-92F7-B5E429340CF1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0C14CCF-8119-92A0-AD20-1910887000F5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A4C815A-EE34-9A57-4B58-5F77F37EA799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7D3033B-9EF0-1BF8-BD9E-458BBD8F845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7A452E2-3BAA-5F43-BB0D-8A6ACECAC9B5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AFAC3D38-A92F-C969-A59E-D088B8C32EB4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613BBE-608B-A47C-FB72-6D725DA5C435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09E052-6C3F-B04F-7FB6-91F4619598B4}"/>
              </a:ext>
            </a:extLst>
          </p:cNvPr>
          <p:cNvSpPr txBox="1"/>
          <p:nvPr/>
        </p:nvSpPr>
        <p:spPr>
          <a:xfrm>
            <a:off x="1800255" y="3539570"/>
            <a:ext cx="9170195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2"/>
                </a:solidFill>
              </a:rPr>
              <a:t>Trained Resnet50 (pretrained on ImageNet) to leverage powerful feature extraction capabilities.</a:t>
            </a:r>
          </a:p>
        </p:txBody>
      </p:sp>
      <p:pic>
        <p:nvPicPr>
          <p:cNvPr id="2" name="Picture 1" descr="A close-up of a chest x-ray&#10;&#10;AI-generated content may be incorrect.">
            <a:extLst>
              <a:ext uri="{FF2B5EF4-FFF2-40B4-BE49-F238E27FC236}">
                <a16:creationId xmlns:a16="http://schemas.microsoft.com/office/drawing/2014/main" id="{2A0CD3D4-D293-E04C-2894-E8D608CD9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" t="1087" r="396" b="1087"/>
          <a:stretch/>
        </p:blipFill>
        <p:spPr>
          <a:xfrm>
            <a:off x="498943" y="1329366"/>
            <a:ext cx="11205292" cy="3028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72734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A3CAD-B0DD-C041-4EF4-971635870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C5B04CAA-3500-0EA7-25CA-2D0027CD307B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B2DBF73E-B3D3-352A-55FC-FD11A749A9A3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6B710-D8D2-EE55-06B8-B18D49A4AC45}"/>
              </a:ext>
            </a:extLst>
          </p:cNvPr>
          <p:cNvSpPr txBox="1"/>
          <p:nvPr/>
        </p:nvSpPr>
        <p:spPr>
          <a:xfrm>
            <a:off x="3801462" y="324278"/>
            <a:ext cx="516522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/>
                <a:cs typeface="Poppins"/>
              </a:rPr>
              <a:t>Image Denoising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3620355-566F-DB35-071F-6D1BAE2C4809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EDED8C6D-0DD0-98BB-96E3-94C5F520940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697CB12-3CC3-4EAA-61E6-486AD4EFBD4D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D87AE49D-78CB-1A65-3116-DC078C8E3F5D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48ECCE5-170D-63F0-A8B9-B6706353646F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65027878-F7AD-D7AF-D926-1FC2FCD345F6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4B02C7C-AD6F-10F6-2432-9252C6F399A4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12C9B2B9-8765-8CBD-8E56-DBE84A6D55D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222A28D-54F9-22A3-3FC3-922BBE2F7E05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8314F32D-C0A9-F877-D743-E0DD834D9E2E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871E7BA-2D0A-EBE4-CA49-3512F3E26452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A426C6D-4CAE-8826-8AC2-4EF276B82F08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12E0C02-B021-75D8-DD9F-81DDCF729238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931BFC6-83E2-45E3-9854-86171F994E5B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44AFA9-AD89-FEB2-FA5F-6C7E844FBBD1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9954BDD-8E1B-7DAE-3199-6DACE7700A97}"/>
              </a:ext>
            </a:extLst>
          </p:cNvPr>
          <p:cNvSpPr txBox="1"/>
          <p:nvPr/>
        </p:nvSpPr>
        <p:spPr>
          <a:xfrm>
            <a:off x="889572" y="1718205"/>
            <a:ext cx="4319416" cy="26740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3600">
                <a:solidFill>
                  <a:srgbClr val="8696FE"/>
                </a:solidFill>
                <a:ea typeface="+mn-lt"/>
                <a:cs typeface="+mn-lt"/>
              </a:rPr>
              <a:t>Accuracy Improvement After Denoising</a:t>
            </a:r>
            <a:endParaRPr lang="en-US" sz="3600">
              <a:solidFill>
                <a:srgbClr val="8696FE"/>
              </a:solidFill>
              <a:cs typeface="Poppins"/>
            </a:endParaRPr>
          </a:p>
          <a:p>
            <a:pPr>
              <a:lnSpc>
                <a:spcPct val="150000"/>
              </a:lnSpc>
            </a:pPr>
            <a:endParaRPr lang="en-GB" sz="4400">
              <a:solidFill>
                <a:srgbClr val="8696FE"/>
              </a:solidFill>
              <a:cs typeface="Poppins"/>
            </a:endParaRPr>
          </a:p>
        </p:txBody>
      </p:sp>
      <p:pic>
        <p:nvPicPr>
          <p:cNvPr id="4" name="Picture 3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387988EE-5090-6022-532C-4DE8451D9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64" y="1293774"/>
            <a:ext cx="5314950" cy="3638550"/>
          </a:xfrm>
          <a:prstGeom prst="rect">
            <a:avLst/>
          </a:prstGeom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238E310-6173-418B-1EB3-A8994B532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20" y="5028154"/>
            <a:ext cx="6338307" cy="15037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2866A4-1FF6-EB08-7C53-EC9CF5ABC1E8}"/>
              </a:ext>
            </a:extLst>
          </p:cNvPr>
          <p:cNvSpPr txBox="1"/>
          <p:nvPr/>
        </p:nvSpPr>
        <p:spPr>
          <a:xfrm>
            <a:off x="545743" y="4506010"/>
            <a:ext cx="431941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Apply Gaussian Blur to an image before passing it to the model</a:t>
            </a:r>
          </a:p>
        </p:txBody>
      </p:sp>
    </p:spTree>
    <p:extLst>
      <p:ext uri="{BB962C8B-B14F-4D97-AF65-F5344CB8AC3E}">
        <p14:creationId xmlns:p14="http://schemas.microsoft.com/office/powerpoint/2010/main" val="205739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22748-1FA5-822A-FBE4-E0614D71F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DCD12016-5ADB-3935-DD23-CE08483E9239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9ECC8B24-9BDD-0F12-5524-6138AF52EAB9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07485-B807-6AE0-5149-2FF9F88FFD56}"/>
              </a:ext>
            </a:extLst>
          </p:cNvPr>
          <p:cNvSpPr txBox="1"/>
          <p:nvPr/>
        </p:nvSpPr>
        <p:spPr>
          <a:xfrm>
            <a:off x="2472609" y="324278"/>
            <a:ext cx="759061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/>
                <a:cs typeface="Poppins"/>
              </a:rPr>
              <a:t>Adversarial Detection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BABAFC5-CC35-98E6-CEA5-264780923ED6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17B22E13-38C6-C67A-B1A0-F22221D4120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22EB604-C601-F3EC-A5C6-D07513B6EA09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331BA37-5C8D-A95A-AD7E-1FA3D479C076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9B70C829-42A3-C840-36DF-E90500ED5FB7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B2E42679-838E-C9FD-D21B-1739E965CD43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FE838DF9-9745-86E2-E28E-BC66691E6E52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27E1D0DA-C84D-B18A-CC07-0155F92DACA3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0341A05-CB20-EEA7-727F-F9C6C115F6A3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7F062735-7DA8-D9F3-CBC5-237E876FCA0F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1CBB79DE-4DDC-F6B8-7A5D-4BAEB4A2F0B8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BA4DEF3-02D9-CC3E-DF7A-14015D9D5081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00C641AB-8B56-5C75-3BC2-EACDEE7D6C2A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B122F2E-AE43-0A0B-04DA-87E5C407AA1E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31EDC1-0461-4721-69FC-D66792E59593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C5A404-3169-3417-3C4A-13F932FF26A6}"/>
              </a:ext>
            </a:extLst>
          </p:cNvPr>
          <p:cNvSpPr txBox="1"/>
          <p:nvPr/>
        </p:nvSpPr>
        <p:spPr>
          <a:xfrm>
            <a:off x="889572" y="1430132"/>
            <a:ext cx="431941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2000">
                <a:solidFill>
                  <a:srgbClr val="8696FE"/>
                </a:solidFill>
                <a:ea typeface="+mn-lt"/>
                <a:cs typeface="+mn-lt"/>
              </a:rPr>
              <a:t>How This Works</a:t>
            </a:r>
            <a:endParaRPr lang="en-US" sz="2000"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AA4F7-6C8A-B398-0336-2F785F200F55}"/>
              </a:ext>
            </a:extLst>
          </p:cNvPr>
          <p:cNvSpPr txBox="1"/>
          <p:nvPr/>
        </p:nvSpPr>
        <p:spPr>
          <a:xfrm>
            <a:off x="973206" y="2052742"/>
            <a:ext cx="4319416" cy="23239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Step 1: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 Extract statistical features from images.</a:t>
            </a:r>
            <a:endParaRPr lang="en-US">
              <a:cs typeface="Poppi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Step 2: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 Train a simple detector to classify images as </a:t>
            </a: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"Clean"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 or </a:t>
            </a: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"Attacked"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.</a:t>
            </a:r>
            <a:endParaRPr lang="en-GB">
              <a:cs typeface="Poppi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Step 3: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 If an image is detected as an attack, </a:t>
            </a:r>
            <a:r>
              <a:rPr lang="en-GB" sz="1400" b="1">
                <a:solidFill>
                  <a:srgbClr val="8696FE"/>
                </a:solidFill>
                <a:ea typeface="+mn-lt"/>
                <a:cs typeface="+mn-lt"/>
              </a:rPr>
              <a:t>reject it or process it differently</a:t>
            </a:r>
            <a:r>
              <a:rPr lang="en-GB" sz="1400">
                <a:solidFill>
                  <a:srgbClr val="8696FE"/>
                </a:solidFill>
                <a:ea typeface="+mn-lt"/>
                <a:cs typeface="+mn-lt"/>
              </a:rPr>
              <a:t>.</a:t>
            </a:r>
            <a:endParaRPr lang="en-GB">
              <a:cs typeface="Poppins"/>
            </a:endParaRPr>
          </a:p>
          <a:p>
            <a:pPr>
              <a:lnSpc>
                <a:spcPct val="150000"/>
              </a:lnSpc>
            </a:pPr>
            <a:endParaRPr lang="en-GB" sz="1400">
              <a:solidFill>
                <a:srgbClr val="8696FE"/>
              </a:solidFill>
              <a:ea typeface="+mn-lt"/>
              <a:cs typeface="+mn-lt"/>
            </a:endParaRPr>
          </a:p>
        </p:txBody>
      </p:sp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537F1CC1-F7C0-D453-60BB-B91D8E4A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35" y="4371278"/>
            <a:ext cx="4629150" cy="1981200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CAD9FDF-AFC6-E008-8345-05A41D4C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90" y="1955064"/>
            <a:ext cx="5337021" cy="1154385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AFA1D8E-837B-6ED4-F630-89A0D6249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839" y="4216786"/>
            <a:ext cx="5336324" cy="115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88448-6CEA-23F3-29AE-842098220A10}"/>
              </a:ext>
            </a:extLst>
          </p:cNvPr>
          <p:cNvSpPr txBox="1"/>
          <p:nvPr/>
        </p:nvSpPr>
        <p:spPr>
          <a:xfrm>
            <a:off x="6094087" y="1633052"/>
            <a:ext cx="4157382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solidFill>
                  <a:srgbClr val="6AA94F"/>
                </a:solidFill>
                <a:ea typeface="+mn-lt"/>
                <a:cs typeface="+mn-lt"/>
              </a:rPr>
              <a:t>Test with an attacked image</a:t>
            </a:r>
            <a:endParaRPr lang="en-US"/>
          </a:p>
          <a:p>
            <a:pPr algn="l"/>
            <a:endParaRPr lang="en-GB">
              <a:cs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D1D9F-D606-8103-7BC9-C2641F64FA32}"/>
              </a:ext>
            </a:extLst>
          </p:cNvPr>
          <p:cNvSpPr txBox="1"/>
          <p:nvPr/>
        </p:nvSpPr>
        <p:spPr>
          <a:xfrm>
            <a:off x="6094087" y="3946930"/>
            <a:ext cx="415738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solidFill>
                  <a:srgbClr val="6AA94F"/>
                </a:solidFill>
                <a:ea typeface="+mn-lt"/>
                <a:cs typeface="+mn-lt"/>
              </a:rPr>
              <a:t>Test with a clean image</a:t>
            </a:r>
            <a:endParaRPr lang="en-US">
              <a:ea typeface="+mn-lt"/>
              <a:cs typeface="+mn-lt"/>
            </a:endParaRPr>
          </a:p>
          <a:p>
            <a:endParaRPr lang="en-GB" sz="1100">
              <a:solidFill>
                <a:srgbClr val="6AA94F"/>
              </a:solidFill>
              <a:cs typeface="Poppins"/>
            </a:endParaRPr>
          </a:p>
          <a:p>
            <a:pPr algn="l"/>
            <a:endParaRPr lang="en-GB"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14416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6F896-03D4-3FBF-F7ED-8C3F25490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93366EE2-FFDF-785F-B854-2C6C7A93A532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BA49DDC4-6D44-B032-43DD-F592D78ABCF0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EAD2E-A1AE-9063-38DE-0B3F784BCB4D}"/>
              </a:ext>
            </a:extLst>
          </p:cNvPr>
          <p:cNvSpPr txBox="1"/>
          <p:nvPr/>
        </p:nvSpPr>
        <p:spPr>
          <a:xfrm>
            <a:off x="1487585" y="324278"/>
            <a:ext cx="956065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/>
                <a:cs typeface="Poppins"/>
              </a:rPr>
              <a:t>Adversarial Detection Performance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74FB739-62EE-786D-740D-57A4A6D1B486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AE04EB4C-C02D-E8C3-BC6B-3EE23755E715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97824283-C069-7FB3-35E8-DFF6C24599F6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E0A5BE10-78B2-9B2C-3021-F4C60716541E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694A45-CD87-9A72-C567-6CB6D945281D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A36EA16C-5EF3-2172-6524-8824B5AC5041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5E43488-5DEC-A57A-FD32-B8132B6AD2CD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B3CF5E88-FA96-F79D-64D9-2EF7A7860374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C726FFD-B18F-8F94-332F-296EACBB9170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F49E0753-DFC2-B66C-060B-EFB3F779B93D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A17846B6-370B-798C-79B8-563B253D6804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007E94B-A87F-BE14-C692-3AABF5BED057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FC2813E2-CEAE-5E09-3D37-18401787892F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4A1F52F-3698-85D3-5C18-7FDA8109B170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A89EB32-19F6-8265-B1E6-FCA250F796A9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02AF24-426E-8141-F50C-46656E350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753" y="1244523"/>
            <a:ext cx="5391615" cy="477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222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4248-359F-3462-0C63-03A9D2F4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544;p14">
            <a:extLst>
              <a:ext uri="{FF2B5EF4-FFF2-40B4-BE49-F238E27FC236}">
                <a16:creationId xmlns:a16="http://schemas.microsoft.com/office/drawing/2014/main" id="{ADB4BC97-51A3-DB48-0A82-EF68C2481011}"/>
              </a:ext>
            </a:extLst>
          </p:cNvPr>
          <p:cNvSpPr/>
          <p:nvPr/>
        </p:nvSpPr>
        <p:spPr>
          <a:xfrm rot="18641849" flipH="1">
            <a:off x="10821552" y="3439101"/>
            <a:ext cx="978300" cy="978300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544;p14">
            <a:extLst>
              <a:ext uri="{FF2B5EF4-FFF2-40B4-BE49-F238E27FC236}">
                <a16:creationId xmlns:a16="http://schemas.microsoft.com/office/drawing/2014/main" id="{A42FC03A-1A2A-7C8B-3414-28D960408902}"/>
              </a:ext>
            </a:extLst>
          </p:cNvPr>
          <p:cNvSpPr/>
          <p:nvPr/>
        </p:nvSpPr>
        <p:spPr>
          <a:xfrm rot="13772515" flipH="1">
            <a:off x="604909" y="5019258"/>
            <a:ext cx="1219938" cy="1219938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7C5C7-F67E-15AE-14AB-D804797F8B4F}"/>
              </a:ext>
            </a:extLst>
          </p:cNvPr>
          <p:cNvSpPr txBox="1"/>
          <p:nvPr/>
        </p:nvSpPr>
        <p:spPr>
          <a:xfrm>
            <a:off x="4108120" y="352156"/>
            <a:ext cx="3975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>
                <a:solidFill>
                  <a:schemeClr val="accent3"/>
                </a:solidFill>
                <a:latin typeface="Outfit Medium" pitchFamily="2" charset="0"/>
              </a:rPr>
              <a:t>Current Progress</a:t>
            </a:r>
            <a:endParaRPr lang="en-ID" sz="4000" b="1">
              <a:solidFill>
                <a:schemeClr val="accent3"/>
              </a:solidFill>
              <a:latin typeface="Outfit Medium" pitchFamily="2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821D099-0A52-9575-DE48-F4A89D9462AC}"/>
              </a:ext>
            </a:extLst>
          </p:cNvPr>
          <p:cNvGrpSpPr/>
          <p:nvPr/>
        </p:nvGrpSpPr>
        <p:grpSpPr>
          <a:xfrm rot="21145641" flipV="1">
            <a:off x="-8886" y="35560"/>
            <a:ext cx="1802236" cy="1276898"/>
            <a:chOff x="-27979" y="5270662"/>
            <a:chExt cx="2140300" cy="1516423"/>
          </a:xfrm>
        </p:grpSpPr>
        <p:grpSp>
          <p:nvGrpSpPr>
            <p:cNvPr id="128" name="Graphic 11">
              <a:extLst>
                <a:ext uri="{FF2B5EF4-FFF2-40B4-BE49-F238E27FC236}">
                  <a16:creationId xmlns:a16="http://schemas.microsoft.com/office/drawing/2014/main" id="{F1F4D595-7D16-938B-7EA4-EC71922C8F78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1A49543-6D30-AE70-D8E4-491FE2C97100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540D132-0B31-8367-7412-17CB436C780C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FFB19B1-80C9-11CE-D063-798217D6BEBE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B314B3E-0388-F77C-965A-42D498C45C40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05F7411-8A56-4D6D-5DDE-CC1B9324E096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129" name="Graphic 11">
              <a:extLst>
                <a:ext uri="{FF2B5EF4-FFF2-40B4-BE49-F238E27FC236}">
                  <a16:creationId xmlns:a16="http://schemas.microsoft.com/office/drawing/2014/main" id="{2FA13F86-E36E-AE16-2F0C-31DCE22CD82F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F5D56EB2-797C-68A0-4864-72D64CB906F4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A59BA3C3-0D98-C47A-2145-A07575F45526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4726D3E-AA4F-E4CD-DA2A-B91E8ADC2C66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CA2E7AC-8CA1-647F-6E01-30F77BFC973E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8AB7CD4C-34BF-889F-A025-CE577EFEF146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24E14035-FACE-9CE5-6825-3BA8A1AE817D}"/>
              </a:ext>
            </a:extLst>
          </p:cNvPr>
          <p:cNvSpPr txBox="1"/>
          <p:nvPr/>
        </p:nvSpPr>
        <p:spPr>
          <a:xfrm>
            <a:off x="1802931" y="3119014"/>
            <a:ext cx="1814920" cy="510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2"/>
                </a:solidFill>
              </a:rPr>
              <a:t>Model Setup</a:t>
            </a:r>
            <a:endParaRPr lang="id-ID" sz="2000" b="1">
              <a:solidFill>
                <a:schemeClr val="bg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9B30E9F-D85A-0452-943D-CDA6EDB0B904}"/>
              </a:ext>
            </a:extLst>
          </p:cNvPr>
          <p:cNvSpPr txBox="1"/>
          <p:nvPr/>
        </p:nvSpPr>
        <p:spPr>
          <a:xfrm>
            <a:off x="1391699" y="2932945"/>
            <a:ext cx="478016" cy="928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bg2"/>
                </a:solidFill>
              </a:rPr>
              <a:t>2</a:t>
            </a:r>
            <a:endParaRPr lang="id-ID" sz="4000" b="1">
              <a:solidFill>
                <a:schemeClr val="bg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E5A822-9F33-910E-EC6A-72061E97D538}"/>
              </a:ext>
            </a:extLst>
          </p:cNvPr>
          <p:cNvSpPr txBox="1"/>
          <p:nvPr/>
        </p:nvSpPr>
        <p:spPr>
          <a:xfrm>
            <a:off x="1800255" y="3539570"/>
            <a:ext cx="9170195" cy="38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>
                <a:solidFill>
                  <a:schemeClr val="bg2"/>
                </a:solidFill>
              </a:rPr>
              <a:t>Trained Resnet50 (pretrained on ImageNet) to leverage powerful feature extraction capabilities.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40A68E4-0D17-70D1-D6F3-42169833D03B}"/>
              </a:ext>
            </a:extLst>
          </p:cNvPr>
          <p:cNvGrpSpPr/>
          <p:nvPr/>
        </p:nvGrpSpPr>
        <p:grpSpPr>
          <a:xfrm>
            <a:off x="1214878" y="1022836"/>
            <a:ext cx="9898396" cy="1834764"/>
            <a:chOff x="1242570" y="4383564"/>
            <a:chExt cx="9898396" cy="1834764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05ACF66C-F986-4983-B738-1747F21E3B49}"/>
                </a:ext>
              </a:extLst>
            </p:cNvPr>
            <p:cNvSpPr/>
            <p:nvPr/>
          </p:nvSpPr>
          <p:spPr>
            <a:xfrm>
              <a:off x="1242570" y="4523657"/>
              <a:ext cx="9898396" cy="1694671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291C3C9-F832-8E5F-D418-CE7852400FB2}"/>
                </a:ext>
              </a:extLst>
            </p:cNvPr>
            <p:cNvSpPr txBox="1"/>
            <p:nvPr/>
          </p:nvSpPr>
          <p:spPr>
            <a:xfrm>
              <a:off x="1799530" y="4558096"/>
              <a:ext cx="3350597" cy="5103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>
                  <a:solidFill>
                    <a:srgbClr val="8696FE"/>
                  </a:solidFill>
                  <a:ea typeface="+mn-lt"/>
                  <a:cs typeface="+mn-lt"/>
                </a:rPr>
                <a:t>Defense Implementation</a:t>
              </a:r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C0F89D-173A-0982-3393-AF32BAD69F69}"/>
                </a:ext>
              </a:extLst>
            </p:cNvPr>
            <p:cNvSpPr txBox="1"/>
            <p:nvPr/>
          </p:nvSpPr>
          <p:spPr>
            <a:xfrm>
              <a:off x="1440848" y="4383564"/>
              <a:ext cx="37702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1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17E3BEC-EAE4-0F74-E62B-B62291CC0408}"/>
                </a:ext>
              </a:extLst>
            </p:cNvPr>
            <p:cNvSpPr txBox="1"/>
            <p:nvPr/>
          </p:nvSpPr>
          <p:spPr>
            <a:xfrm>
              <a:off x="1817874" y="5014480"/>
              <a:ext cx="9170195" cy="9235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/>
                <a:buChar char="§"/>
              </a:pPr>
              <a:r>
                <a:rPr lang="en-GB" sz="1400">
                  <a:ea typeface="+mn-lt"/>
                  <a:cs typeface="+mn-lt"/>
                </a:rPr>
                <a:t>Iplemented </a:t>
              </a:r>
              <a:r>
                <a:rPr lang="en-GB" sz="1400" b="1">
                  <a:ea typeface="+mn-lt"/>
                  <a:cs typeface="+mn-lt"/>
                </a:rPr>
                <a:t>Adversarial Detection</a:t>
              </a:r>
              <a:r>
                <a:rPr lang="en-GB" sz="1400">
                  <a:ea typeface="+mn-lt"/>
                  <a:cs typeface="+mn-lt"/>
                </a:rPr>
                <a:t> to classify images as "Clean" or "Attacked."</a:t>
              </a:r>
              <a:endParaRPr lang="en-US">
                <a:ea typeface="+mn-lt"/>
                <a:cs typeface="+mn-lt"/>
              </a:endParaRPr>
            </a:p>
            <a:p>
              <a:pPr marL="285750" indent="-285750">
                <a:buFont typeface="Wingdings"/>
                <a:buChar char="§"/>
              </a:pPr>
              <a:r>
                <a:rPr lang="en-GB" sz="1400">
                  <a:ea typeface="+mn-lt"/>
                  <a:cs typeface="+mn-lt"/>
                </a:rPr>
                <a:t>Applied </a:t>
              </a:r>
              <a:r>
                <a:rPr lang="en-GB" sz="1400" b="1">
                  <a:ea typeface="+mn-lt"/>
                  <a:cs typeface="+mn-lt"/>
                </a:rPr>
                <a:t>Feature Smoothing</a:t>
              </a:r>
              <a:r>
                <a:rPr lang="en-GB" sz="1400">
                  <a:ea typeface="+mn-lt"/>
                  <a:cs typeface="+mn-lt"/>
                </a:rPr>
                <a:t> and </a:t>
              </a:r>
              <a:r>
                <a:rPr lang="en-GB" sz="1400" b="1">
                  <a:ea typeface="+mn-lt"/>
                  <a:cs typeface="+mn-lt"/>
                </a:rPr>
                <a:t>Adversarial Training</a:t>
              </a:r>
              <a:r>
                <a:rPr lang="en-GB" sz="1400">
                  <a:ea typeface="+mn-lt"/>
                  <a:cs typeface="+mn-lt"/>
                </a:rPr>
                <a:t> to enhance model robustness.</a:t>
              </a:r>
              <a:endParaRPr lang="en-GB">
                <a:ea typeface="+mn-lt"/>
                <a:cs typeface="+mn-lt"/>
              </a:endParaRPr>
            </a:p>
            <a:p>
              <a:pPr>
                <a:lnSpc>
                  <a:spcPct val="150000"/>
                </a:lnSpc>
              </a:pPr>
              <a:endParaRPr lang="en-GB" sz="1400">
                <a:cs typeface="Poppin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C41BCAF-7BD8-206B-C3CF-2036C63F0930}"/>
              </a:ext>
            </a:extLst>
          </p:cNvPr>
          <p:cNvGrpSpPr/>
          <p:nvPr/>
        </p:nvGrpSpPr>
        <p:grpSpPr>
          <a:xfrm>
            <a:off x="1214878" y="2988541"/>
            <a:ext cx="9898396" cy="1456845"/>
            <a:chOff x="1242570" y="4436559"/>
            <a:chExt cx="9898396" cy="1456845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8FDD450B-6164-319C-68CF-3C3F872F76BA}"/>
                </a:ext>
              </a:extLst>
            </p:cNvPr>
            <p:cNvSpPr/>
            <p:nvPr/>
          </p:nvSpPr>
          <p:spPr>
            <a:xfrm>
              <a:off x="1242570" y="4523658"/>
              <a:ext cx="9898396" cy="1171378"/>
            </a:xfrm>
            <a:prstGeom prst="roundRect">
              <a:avLst>
                <a:gd name="adj" fmla="val 947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0" dist="254000" dir="5400000" sx="98000" sy="98000" algn="tl" rotWithShape="0">
                <a:prstClr val="black">
                  <a:alpha val="7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accent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48E2EF3-055A-E313-2A67-09EC08034AE0}"/>
                </a:ext>
              </a:extLst>
            </p:cNvPr>
            <p:cNvSpPr txBox="1"/>
            <p:nvPr/>
          </p:nvSpPr>
          <p:spPr>
            <a:xfrm>
              <a:off x="1799530" y="4610646"/>
              <a:ext cx="1957587" cy="5103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>
                  <a:solidFill>
                    <a:srgbClr val="8696FE"/>
                  </a:solidFill>
                  <a:ea typeface="+mn-lt"/>
                  <a:cs typeface="+mn-lt"/>
                </a:rPr>
                <a:t>Testing Phase</a:t>
              </a:r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7E5E8AA-BDA0-4B5D-9934-0336ADBEDCF0}"/>
                </a:ext>
              </a:extLst>
            </p:cNvPr>
            <p:cNvSpPr txBox="1"/>
            <p:nvPr/>
          </p:nvSpPr>
          <p:spPr>
            <a:xfrm>
              <a:off x="1363903" y="4436559"/>
              <a:ext cx="478016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2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21DA14D-C91D-D1F9-76D7-283D7F7CF8FA}"/>
                </a:ext>
              </a:extLst>
            </p:cNvPr>
            <p:cNvSpPr txBox="1"/>
            <p:nvPr/>
          </p:nvSpPr>
          <p:spPr>
            <a:xfrm>
              <a:off x="1817874" y="5077540"/>
              <a:ext cx="9170195" cy="8158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GB" sz="1400">
                  <a:ea typeface="+mn-lt"/>
                  <a:cs typeface="+mn-lt"/>
                </a:rPr>
                <a:t>Conducted extensive </a:t>
              </a:r>
              <a:r>
                <a:rPr lang="en-GB" sz="1400" b="1">
                  <a:ea typeface="+mn-lt"/>
                  <a:cs typeface="+mn-lt"/>
                </a:rPr>
                <a:t>evaluation of defense mechanisms</a:t>
              </a:r>
              <a:r>
                <a:rPr lang="en-GB" sz="1400">
                  <a:ea typeface="+mn-lt"/>
                  <a:cs typeface="+mn-lt"/>
                </a:rPr>
                <a:t> against USMM adversarial attacks.</a:t>
              </a: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GB" sz="1400">
                  <a:ea typeface="+mn-lt"/>
                  <a:cs typeface="+mn-lt"/>
                </a:rPr>
                <a:t>Analyzed model performance before and after defense strategies were applied.</a:t>
              </a:r>
              <a:endParaRPr lang="en-GB">
                <a:ea typeface="+mn-lt"/>
                <a:cs typeface="+mn-lt"/>
              </a:endParaRPr>
            </a:p>
            <a:p>
              <a:pPr>
                <a:lnSpc>
                  <a:spcPct val="150000"/>
                </a:lnSpc>
              </a:pPr>
              <a:endParaRPr lang="en-GB" sz="1400">
                <a:cs typeface="Poppins"/>
              </a:endParaRPr>
            </a:p>
          </p:txBody>
        </p: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06579A0-490F-B5B9-AC7F-C73F5F794B7E}"/>
              </a:ext>
            </a:extLst>
          </p:cNvPr>
          <p:cNvSpPr/>
          <p:nvPr/>
        </p:nvSpPr>
        <p:spPr>
          <a:xfrm>
            <a:off x="1146802" y="4481393"/>
            <a:ext cx="9966472" cy="1242031"/>
          </a:xfrm>
          <a:prstGeom prst="roundRect">
            <a:avLst>
              <a:gd name="adj" fmla="val 9474"/>
            </a:avLst>
          </a:prstGeom>
          <a:solidFill>
            <a:schemeClr val="bg1"/>
          </a:solidFill>
          <a:ln>
            <a:noFill/>
          </a:ln>
          <a:effectLst>
            <a:outerShdw blurRad="508000" dist="254000" dir="5400000" sx="98000" sy="98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accent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189ABF-F131-61BF-9AD1-2B9E1771BBA3}"/>
              </a:ext>
            </a:extLst>
          </p:cNvPr>
          <p:cNvGrpSpPr/>
          <p:nvPr/>
        </p:nvGrpSpPr>
        <p:grpSpPr>
          <a:xfrm>
            <a:off x="1336211" y="4377959"/>
            <a:ext cx="9624166" cy="1456845"/>
            <a:chOff x="1383882" y="5261075"/>
            <a:chExt cx="9624166" cy="145684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BE4262-3D1A-CF2A-8431-2CB742CC3682}"/>
                </a:ext>
              </a:extLst>
            </p:cNvPr>
            <p:cNvSpPr txBox="1"/>
            <p:nvPr/>
          </p:nvSpPr>
          <p:spPr>
            <a:xfrm>
              <a:off x="1819509" y="5435162"/>
              <a:ext cx="3211135" cy="51039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>
                  <a:solidFill>
                    <a:srgbClr val="8696FE"/>
                  </a:solidFill>
                  <a:ea typeface="+mn-lt"/>
                  <a:cs typeface="+mn-lt"/>
                </a:rPr>
                <a:t>Evaluation and Analysis</a:t>
              </a:r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D78988-7D00-D630-6875-CFF85D77C297}"/>
                </a:ext>
              </a:extLst>
            </p:cNvPr>
            <p:cNvSpPr txBox="1"/>
            <p:nvPr/>
          </p:nvSpPr>
          <p:spPr>
            <a:xfrm>
              <a:off x="1383882" y="5261075"/>
              <a:ext cx="495649" cy="928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4000" b="1">
                  <a:solidFill>
                    <a:srgbClr val="8696FE"/>
                  </a:solidFill>
                </a:rPr>
                <a:t>3</a:t>
              </a:r>
              <a:endParaRPr lang="id-ID" sz="4000" b="1">
                <a:solidFill>
                  <a:srgbClr val="8696FE"/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30FE413-5E54-24FD-8B8F-0E016B7681AE}"/>
                </a:ext>
              </a:extLst>
            </p:cNvPr>
            <p:cNvSpPr txBox="1"/>
            <p:nvPr/>
          </p:nvSpPr>
          <p:spPr>
            <a:xfrm>
              <a:off x="1837853" y="5902056"/>
              <a:ext cx="9170195" cy="8158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GB" sz="1400">
                  <a:ea typeface="+mn-lt"/>
                  <a:cs typeface="+mn-lt"/>
                </a:rPr>
                <a:t>Compared the </a:t>
              </a:r>
              <a:r>
                <a:rPr lang="en-GB" sz="1400" b="1">
                  <a:ea typeface="+mn-lt"/>
                  <a:cs typeface="+mn-lt"/>
                </a:rPr>
                <a:t>accuracy, misclassification rates, and robustness</a:t>
              </a:r>
              <a:r>
                <a:rPr lang="en-GB" sz="1400">
                  <a:ea typeface="+mn-lt"/>
                  <a:cs typeface="+mn-lt"/>
                </a:rPr>
                <a:t> of different defense methods.</a:t>
              </a:r>
              <a:endParaRPr lang="en-US"/>
            </a:p>
            <a:p>
              <a:pPr marL="285750" indent="-285750">
                <a:buFont typeface="Arial"/>
                <a:buChar char="•"/>
              </a:pPr>
              <a:r>
                <a:rPr lang="en-GB" sz="1400">
                  <a:ea typeface="+mn-lt"/>
                  <a:cs typeface="+mn-lt"/>
                </a:rPr>
                <a:t>Identified </a:t>
              </a:r>
              <a:r>
                <a:rPr lang="en-GB" sz="1400" b="1">
                  <a:ea typeface="+mn-lt"/>
                  <a:cs typeface="+mn-lt"/>
                </a:rPr>
                <a:t>strengths and weaknesses</a:t>
              </a:r>
              <a:r>
                <a:rPr lang="en-GB" sz="1400">
                  <a:ea typeface="+mn-lt"/>
                  <a:cs typeface="+mn-lt"/>
                </a:rPr>
                <a:t> of each defense approach for further optimization.</a:t>
              </a:r>
              <a:endParaRPr lang="en-GB">
                <a:ea typeface="+mn-lt"/>
                <a:cs typeface="+mn-lt"/>
              </a:endParaRPr>
            </a:p>
            <a:p>
              <a:pPr>
                <a:lnSpc>
                  <a:spcPct val="150000"/>
                </a:lnSpc>
              </a:pPr>
              <a:endParaRPr lang="en-GB" sz="1400"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869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886CF-DE98-E7B9-3EB7-67DA2979C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37F88093-805D-776A-ED21-9FBE9271C941}"/>
              </a:ext>
            </a:extLst>
          </p:cNvPr>
          <p:cNvGrpSpPr/>
          <p:nvPr/>
        </p:nvGrpSpPr>
        <p:grpSpPr>
          <a:xfrm rot="454359">
            <a:off x="-11569" y="5127635"/>
            <a:ext cx="1611354" cy="1141658"/>
            <a:chOff x="-27979" y="5270662"/>
            <a:chExt cx="2140300" cy="1516423"/>
          </a:xfrm>
        </p:grpSpPr>
        <p:grpSp>
          <p:nvGrpSpPr>
            <p:cNvPr id="76" name="Graphic 11">
              <a:extLst>
                <a:ext uri="{FF2B5EF4-FFF2-40B4-BE49-F238E27FC236}">
                  <a16:creationId xmlns:a16="http://schemas.microsoft.com/office/drawing/2014/main" id="{84ED3EA4-C54E-1FDC-74CB-DB5AB2AE00FF}"/>
                </a:ext>
              </a:extLst>
            </p:cNvPr>
            <p:cNvGrpSpPr/>
            <p:nvPr/>
          </p:nvGrpSpPr>
          <p:grpSpPr>
            <a:xfrm>
              <a:off x="847508" y="5270662"/>
              <a:ext cx="1264813" cy="1121269"/>
              <a:chOff x="8944372" y="1327777"/>
              <a:chExt cx="1691064" cy="1499146"/>
            </a:xfrm>
            <a:solidFill>
              <a:schemeClr val="accent4"/>
            </a:solidFill>
          </p:grpSpPr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C9BB589-A2CE-2CDF-CBF2-0E06E1CAF868}"/>
                  </a:ext>
                </a:extLst>
              </p:cNvPr>
              <p:cNvSpPr/>
              <p:nvPr/>
            </p:nvSpPr>
            <p:spPr>
              <a:xfrm rot="-3466704">
                <a:off x="8789207" y="1753651"/>
                <a:ext cx="713026" cy="26613"/>
              </a:xfrm>
              <a:custGeom>
                <a:avLst/>
                <a:gdLst>
                  <a:gd name="connsiteX0" fmla="*/ 0 w 713026"/>
                  <a:gd name="connsiteY0" fmla="*/ 0 h 26613"/>
                  <a:gd name="connsiteX1" fmla="*/ 713027 w 713026"/>
                  <a:gd name="connsiteY1" fmla="*/ 0 h 26613"/>
                  <a:gd name="connsiteX2" fmla="*/ 713027 w 713026"/>
                  <a:gd name="connsiteY2" fmla="*/ 26613 h 26613"/>
                  <a:gd name="connsiteX3" fmla="*/ 0 w 713026"/>
                  <a:gd name="connsiteY3" fmla="*/ 26613 h 26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026" h="26613">
                    <a:moveTo>
                      <a:pt x="0" y="0"/>
                    </a:moveTo>
                    <a:lnTo>
                      <a:pt x="713027" y="0"/>
                    </a:lnTo>
                    <a:lnTo>
                      <a:pt x="713027" y="26613"/>
                    </a:lnTo>
                    <a:lnTo>
                      <a:pt x="0" y="26613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B90BD577-E175-F853-A663-7A734D7F70C4}"/>
                  </a:ext>
                </a:extLst>
              </p:cNvPr>
              <p:cNvSpPr/>
              <p:nvPr/>
            </p:nvSpPr>
            <p:spPr>
              <a:xfrm>
                <a:off x="9335631" y="2062080"/>
                <a:ext cx="1142044" cy="617868"/>
              </a:xfrm>
              <a:custGeom>
                <a:avLst/>
                <a:gdLst>
                  <a:gd name="connsiteX0" fmla="*/ 808766 w 1142044"/>
                  <a:gd name="connsiteY0" fmla="*/ 617868 h 617868"/>
                  <a:gd name="connsiteX1" fmla="*/ 0 w 1142044"/>
                  <a:gd name="connsiteY1" fmla="*/ 617868 h 617868"/>
                  <a:gd name="connsiteX2" fmla="*/ 0 w 1142044"/>
                  <a:gd name="connsiteY2" fmla="*/ 591259 h 617868"/>
                  <a:gd name="connsiteX3" fmla="*/ 793043 w 1142044"/>
                  <a:gd name="connsiteY3" fmla="*/ 591259 h 617868"/>
                  <a:gd name="connsiteX4" fmla="*/ 1118736 w 1142044"/>
                  <a:gd name="connsiteY4" fmla="*/ 0 h 617868"/>
                  <a:gd name="connsiteX5" fmla="*/ 1142044 w 1142044"/>
                  <a:gd name="connsiteY5" fmla="*/ 12839 h 617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2044" h="617868">
                    <a:moveTo>
                      <a:pt x="808766" y="617868"/>
                    </a:moveTo>
                    <a:lnTo>
                      <a:pt x="0" y="617868"/>
                    </a:lnTo>
                    <a:lnTo>
                      <a:pt x="0" y="591259"/>
                    </a:lnTo>
                    <a:lnTo>
                      <a:pt x="793043" y="591259"/>
                    </a:lnTo>
                    <a:lnTo>
                      <a:pt x="1118736" y="0"/>
                    </a:lnTo>
                    <a:lnTo>
                      <a:pt x="1142044" y="12839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FF8BFFA-1035-C8FA-8AAD-870250964862}"/>
                  </a:ext>
                </a:extLst>
              </p:cNvPr>
              <p:cNvSpPr/>
              <p:nvPr/>
            </p:nvSpPr>
            <p:spPr>
              <a:xfrm rot="-4599683">
                <a:off x="9216664" y="1351529"/>
                <a:ext cx="233166" cy="233166"/>
              </a:xfrm>
              <a:custGeom>
                <a:avLst/>
                <a:gdLst>
                  <a:gd name="connsiteX0" fmla="*/ 233166 w 233166"/>
                  <a:gd name="connsiteY0" fmla="*/ 116583 h 233166"/>
                  <a:gd name="connsiteX1" fmla="*/ 116583 w 233166"/>
                  <a:gd name="connsiteY1" fmla="*/ 233166 h 233166"/>
                  <a:gd name="connsiteX2" fmla="*/ 0 w 233166"/>
                  <a:gd name="connsiteY2" fmla="*/ 116583 h 233166"/>
                  <a:gd name="connsiteX3" fmla="*/ 116583 w 233166"/>
                  <a:gd name="connsiteY3" fmla="*/ 0 h 233166"/>
                  <a:gd name="connsiteX4" fmla="*/ 233166 w 233166"/>
                  <a:gd name="connsiteY4" fmla="*/ 116583 h 23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66" h="233166">
                    <a:moveTo>
                      <a:pt x="233166" y="116583"/>
                    </a:moveTo>
                    <a:cubicBezTo>
                      <a:pt x="233166" y="180970"/>
                      <a:pt x="180970" y="233166"/>
                      <a:pt x="116583" y="233166"/>
                    </a:cubicBezTo>
                    <a:cubicBezTo>
                      <a:pt x="52196" y="233166"/>
                      <a:pt x="0" y="180970"/>
                      <a:pt x="0" y="116583"/>
                    </a:cubicBezTo>
                    <a:cubicBezTo>
                      <a:pt x="0" y="52196"/>
                      <a:pt x="52196" y="0"/>
                      <a:pt x="116583" y="0"/>
                    </a:cubicBezTo>
                    <a:cubicBezTo>
                      <a:pt x="180970" y="0"/>
                      <a:pt x="233166" y="52196"/>
                      <a:pt x="233166" y="11658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CF6FD456-DB75-2A55-F3F7-C4C7ED152001}"/>
                  </a:ext>
                </a:extLst>
              </p:cNvPr>
              <p:cNvSpPr/>
              <p:nvPr/>
            </p:nvSpPr>
            <p:spPr>
              <a:xfrm rot="-3721839">
                <a:off x="10017534" y="2552689"/>
                <a:ext cx="233172" cy="233172"/>
              </a:xfrm>
              <a:custGeom>
                <a:avLst/>
                <a:gdLst>
                  <a:gd name="connsiteX0" fmla="*/ 233173 w 233172"/>
                  <a:gd name="connsiteY0" fmla="*/ 116586 h 233172"/>
                  <a:gd name="connsiteX1" fmla="*/ 116586 w 233172"/>
                  <a:gd name="connsiteY1" fmla="*/ 233172 h 233172"/>
                  <a:gd name="connsiteX2" fmla="*/ 0 w 233172"/>
                  <a:gd name="connsiteY2" fmla="*/ 116586 h 233172"/>
                  <a:gd name="connsiteX3" fmla="*/ 116586 w 233172"/>
                  <a:gd name="connsiteY3" fmla="*/ 0 h 233172"/>
                  <a:gd name="connsiteX4" fmla="*/ 233173 w 233172"/>
                  <a:gd name="connsiteY4" fmla="*/ 116586 h 233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72" h="233172">
                    <a:moveTo>
                      <a:pt x="233173" y="116586"/>
                    </a:moveTo>
                    <a:cubicBezTo>
                      <a:pt x="233173" y="180975"/>
                      <a:pt x="180975" y="233172"/>
                      <a:pt x="116586" y="233172"/>
                    </a:cubicBezTo>
                    <a:cubicBezTo>
                      <a:pt x="52197" y="233172"/>
                      <a:pt x="0" y="180975"/>
                      <a:pt x="0" y="116586"/>
                    </a:cubicBezTo>
                    <a:cubicBezTo>
                      <a:pt x="0" y="52197"/>
                      <a:pt x="52197" y="0"/>
                      <a:pt x="116586" y="0"/>
                    </a:cubicBezTo>
                    <a:cubicBezTo>
                      <a:pt x="180975" y="0"/>
                      <a:pt x="233173" y="52197"/>
                      <a:pt x="233173" y="116586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5E514C3-E1D6-D191-1258-D6ED24E132CB}"/>
                  </a:ext>
                </a:extLst>
              </p:cNvPr>
              <p:cNvSpPr/>
              <p:nvPr/>
            </p:nvSpPr>
            <p:spPr>
              <a:xfrm rot="-341917">
                <a:off x="10316937" y="1918563"/>
                <a:ext cx="304150" cy="304150"/>
              </a:xfrm>
              <a:custGeom>
                <a:avLst/>
                <a:gdLst>
                  <a:gd name="connsiteX0" fmla="*/ 304151 w 304150"/>
                  <a:gd name="connsiteY0" fmla="*/ 152075 h 304150"/>
                  <a:gd name="connsiteX1" fmla="*/ 152076 w 304150"/>
                  <a:gd name="connsiteY1" fmla="*/ 304150 h 304150"/>
                  <a:gd name="connsiteX2" fmla="*/ 1 w 304150"/>
                  <a:gd name="connsiteY2" fmla="*/ 152075 h 304150"/>
                  <a:gd name="connsiteX3" fmla="*/ 152076 w 304150"/>
                  <a:gd name="connsiteY3" fmla="*/ 0 h 304150"/>
                  <a:gd name="connsiteX4" fmla="*/ 304151 w 304150"/>
                  <a:gd name="connsiteY4" fmla="*/ 152075 h 304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50" h="304150">
                    <a:moveTo>
                      <a:pt x="304151" y="152075"/>
                    </a:moveTo>
                    <a:cubicBezTo>
                      <a:pt x="304151" y="236064"/>
                      <a:pt x="236064" y="304150"/>
                      <a:pt x="152076" y="304150"/>
                    </a:cubicBezTo>
                    <a:cubicBezTo>
                      <a:pt x="68087" y="304150"/>
                      <a:pt x="1" y="236064"/>
                      <a:pt x="1" y="152075"/>
                    </a:cubicBezTo>
                    <a:cubicBezTo>
                      <a:pt x="1" y="68086"/>
                      <a:pt x="68088" y="0"/>
                      <a:pt x="152076" y="0"/>
                    </a:cubicBezTo>
                    <a:cubicBezTo>
                      <a:pt x="236065" y="0"/>
                      <a:pt x="304151" y="68086"/>
                      <a:pt x="304151" y="152075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  <p:grpSp>
          <p:nvGrpSpPr>
            <p:cNvPr id="77" name="Graphic 11">
              <a:extLst>
                <a:ext uri="{FF2B5EF4-FFF2-40B4-BE49-F238E27FC236}">
                  <a16:creationId xmlns:a16="http://schemas.microsoft.com/office/drawing/2014/main" id="{DC980F83-D506-CB87-BED7-28C9597D7C3B}"/>
                </a:ext>
              </a:extLst>
            </p:cNvPr>
            <p:cNvGrpSpPr/>
            <p:nvPr/>
          </p:nvGrpSpPr>
          <p:grpSpPr>
            <a:xfrm>
              <a:off x="-27979" y="5701462"/>
              <a:ext cx="1257220" cy="1085623"/>
              <a:chOff x="7773841" y="1903760"/>
              <a:chExt cx="1680912" cy="1451487"/>
            </a:xfrm>
            <a:solidFill>
              <a:schemeClr val="accent4"/>
            </a:solidFill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A675EA6-E65B-94F1-90E4-26C8948DCE2E}"/>
                  </a:ext>
                </a:extLst>
              </p:cNvPr>
              <p:cNvSpPr/>
              <p:nvPr/>
            </p:nvSpPr>
            <p:spPr>
              <a:xfrm>
                <a:off x="7773841" y="1963428"/>
                <a:ext cx="1541345" cy="1279179"/>
              </a:xfrm>
              <a:custGeom>
                <a:avLst/>
                <a:gdLst>
                  <a:gd name="connsiteX0" fmla="*/ 1204684 w 1541345"/>
                  <a:gd name="connsiteY0" fmla="*/ 1279179 h 1279179"/>
                  <a:gd name="connsiteX1" fmla="*/ 388615 w 1541345"/>
                  <a:gd name="connsiteY1" fmla="*/ 1279179 h 1279179"/>
                  <a:gd name="connsiteX2" fmla="*/ 0 w 1541345"/>
                  <a:gd name="connsiteY2" fmla="*/ 667766 h 1279179"/>
                  <a:gd name="connsiteX3" fmla="*/ 388296 w 1541345"/>
                  <a:gd name="connsiteY3" fmla="*/ 51672 h 1279179"/>
                  <a:gd name="connsiteX4" fmla="*/ 1204755 w 1541345"/>
                  <a:gd name="connsiteY4" fmla="*/ 0 h 1279179"/>
                  <a:gd name="connsiteX5" fmla="*/ 1541346 w 1541345"/>
                  <a:gd name="connsiteY5" fmla="*/ 668015 h 1279179"/>
                  <a:gd name="connsiteX6" fmla="*/ 1204684 w 1541345"/>
                  <a:gd name="connsiteY6" fmla="*/ 1279179 h 1279179"/>
                  <a:gd name="connsiteX7" fmla="*/ 403229 w 1541345"/>
                  <a:gd name="connsiteY7" fmla="*/ 1252566 h 1279179"/>
                  <a:gd name="connsiteX8" fmla="*/ 1188961 w 1541345"/>
                  <a:gd name="connsiteY8" fmla="*/ 1252566 h 1279179"/>
                  <a:gd name="connsiteX9" fmla="*/ 1511271 w 1541345"/>
                  <a:gd name="connsiteY9" fmla="*/ 667454 h 1279179"/>
                  <a:gd name="connsiteX10" fmla="*/ 1188895 w 1541345"/>
                  <a:gd name="connsiteY10" fmla="*/ 27665 h 1279179"/>
                  <a:gd name="connsiteX11" fmla="*/ 403558 w 1541345"/>
                  <a:gd name="connsiteY11" fmla="*/ 77371 h 1279179"/>
                  <a:gd name="connsiteX12" fmla="*/ 31501 w 1541345"/>
                  <a:gd name="connsiteY12" fmla="*/ 667699 h 1279179"/>
                  <a:gd name="connsiteX13" fmla="*/ 403229 w 1541345"/>
                  <a:gd name="connsiteY13" fmla="*/ 1252566 h 127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41345" h="1279179">
                    <a:moveTo>
                      <a:pt x="1204684" y="1279179"/>
                    </a:moveTo>
                    <a:lnTo>
                      <a:pt x="388615" y="1279179"/>
                    </a:lnTo>
                    <a:lnTo>
                      <a:pt x="0" y="667766"/>
                    </a:lnTo>
                    <a:lnTo>
                      <a:pt x="388296" y="51672"/>
                    </a:lnTo>
                    <a:lnTo>
                      <a:pt x="1204755" y="0"/>
                    </a:lnTo>
                    <a:lnTo>
                      <a:pt x="1541346" y="668015"/>
                    </a:lnTo>
                    <a:lnTo>
                      <a:pt x="1204684" y="1279179"/>
                    </a:lnTo>
                    <a:close/>
                    <a:moveTo>
                      <a:pt x="403229" y="1252566"/>
                    </a:moveTo>
                    <a:lnTo>
                      <a:pt x="1188961" y="1252566"/>
                    </a:lnTo>
                    <a:lnTo>
                      <a:pt x="1511271" y="667454"/>
                    </a:lnTo>
                    <a:lnTo>
                      <a:pt x="1188895" y="27665"/>
                    </a:lnTo>
                    <a:lnTo>
                      <a:pt x="403558" y="77371"/>
                    </a:lnTo>
                    <a:lnTo>
                      <a:pt x="31501" y="667699"/>
                    </a:lnTo>
                    <a:lnTo>
                      <a:pt x="403229" y="1252566"/>
                    </a:ln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167B697-5CF5-0B9A-9572-BA417B7F7BB2}"/>
                  </a:ext>
                </a:extLst>
              </p:cNvPr>
              <p:cNvSpPr/>
              <p:nvPr/>
            </p:nvSpPr>
            <p:spPr>
              <a:xfrm>
                <a:off x="8841407" y="1903760"/>
                <a:ext cx="253446" cy="253446"/>
              </a:xfrm>
              <a:custGeom>
                <a:avLst/>
                <a:gdLst>
                  <a:gd name="connsiteX0" fmla="*/ 253447 w 253446"/>
                  <a:gd name="connsiteY0" fmla="*/ 126723 h 253446"/>
                  <a:gd name="connsiteX1" fmla="*/ 126723 w 253446"/>
                  <a:gd name="connsiteY1" fmla="*/ 253447 h 253446"/>
                  <a:gd name="connsiteX2" fmla="*/ 0 w 253446"/>
                  <a:gd name="connsiteY2" fmla="*/ 126723 h 253446"/>
                  <a:gd name="connsiteX3" fmla="*/ 126723 w 253446"/>
                  <a:gd name="connsiteY3" fmla="*/ 0 h 253446"/>
                  <a:gd name="connsiteX4" fmla="*/ 253447 w 253446"/>
                  <a:gd name="connsiteY4" fmla="*/ 126723 h 25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446" h="253446">
                    <a:moveTo>
                      <a:pt x="253447" y="126723"/>
                    </a:moveTo>
                    <a:cubicBezTo>
                      <a:pt x="253447" y="196711"/>
                      <a:pt x="196711" y="253447"/>
                      <a:pt x="126723" y="253447"/>
                    </a:cubicBezTo>
                    <a:cubicBezTo>
                      <a:pt x="56736" y="253447"/>
                      <a:pt x="0" y="196711"/>
                      <a:pt x="0" y="126723"/>
                    </a:cubicBezTo>
                    <a:cubicBezTo>
                      <a:pt x="0" y="56736"/>
                      <a:pt x="56736" y="0"/>
                      <a:pt x="126723" y="0"/>
                    </a:cubicBezTo>
                    <a:cubicBezTo>
                      <a:pt x="196711" y="0"/>
                      <a:pt x="253447" y="56736"/>
                      <a:pt x="253447" y="126723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4AE7DDE-D94C-6E7E-EC55-3CF3FA0ECECB}"/>
                  </a:ext>
                </a:extLst>
              </p:cNvPr>
              <p:cNvSpPr/>
              <p:nvPr/>
            </p:nvSpPr>
            <p:spPr>
              <a:xfrm>
                <a:off x="8091196" y="3155797"/>
                <a:ext cx="152068" cy="152073"/>
              </a:xfrm>
              <a:custGeom>
                <a:avLst/>
                <a:gdLst>
                  <a:gd name="connsiteX0" fmla="*/ 152069 w 152068"/>
                  <a:gd name="connsiteY0" fmla="*/ 76037 h 152073"/>
                  <a:gd name="connsiteX1" fmla="*/ 76036 w 152068"/>
                  <a:gd name="connsiteY1" fmla="*/ 152073 h 152073"/>
                  <a:gd name="connsiteX2" fmla="*/ 0 w 152068"/>
                  <a:gd name="connsiteY2" fmla="*/ 76037 h 152073"/>
                  <a:gd name="connsiteX3" fmla="*/ 76036 w 152068"/>
                  <a:gd name="connsiteY3" fmla="*/ 0 h 152073"/>
                  <a:gd name="connsiteX4" fmla="*/ 152069 w 152068"/>
                  <a:gd name="connsiteY4" fmla="*/ 76037 h 152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68" h="152073">
                    <a:moveTo>
                      <a:pt x="152069" y="76037"/>
                    </a:moveTo>
                    <a:cubicBezTo>
                      <a:pt x="152069" y="118028"/>
                      <a:pt x="118028" y="152073"/>
                      <a:pt x="76036" y="152073"/>
                    </a:cubicBezTo>
                    <a:cubicBezTo>
                      <a:pt x="34040" y="152073"/>
                      <a:pt x="0" y="118032"/>
                      <a:pt x="0" y="76037"/>
                    </a:cubicBezTo>
                    <a:cubicBezTo>
                      <a:pt x="0" y="34045"/>
                      <a:pt x="34040" y="0"/>
                      <a:pt x="76036" y="0"/>
                    </a:cubicBezTo>
                    <a:cubicBezTo>
                      <a:pt x="118028" y="4"/>
                      <a:pt x="152069" y="34045"/>
                      <a:pt x="152069" y="76037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A28FCA4-01DC-6598-E0CB-6BBF747E7B6F}"/>
                  </a:ext>
                </a:extLst>
              </p:cNvPr>
              <p:cNvSpPr/>
              <p:nvPr/>
            </p:nvSpPr>
            <p:spPr>
              <a:xfrm rot="-5185356">
                <a:off x="8852036" y="3115016"/>
                <a:ext cx="233183" cy="233183"/>
              </a:xfrm>
              <a:custGeom>
                <a:avLst/>
                <a:gdLst>
                  <a:gd name="connsiteX0" fmla="*/ 233183 w 233183"/>
                  <a:gd name="connsiteY0" fmla="*/ 116592 h 233183"/>
                  <a:gd name="connsiteX1" fmla="*/ 116591 w 233183"/>
                  <a:gd name="connsiteY1" fmla="*/ 233183 h 233183"/>
                  <a:gd name="connsiteX2" fmla="*/ -1 w 233183"/>
                  <a:gd name="connsiteY2" fmla="*/ 116592 h 233183"/>
                  <a:gd name="connsiteX3" fmla="*/ 116591 w 233183"/>
                  <a:gd name="connsiteY3" fmla="*/ 0 h 233183"/>
                  <a:gd name="connsiteX4" fmla="*/ 233183 w 233183"/>
                  <a:gd name="connsiteY4" fmla="*/ 116592 h 233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183" h="233183">
                    <a:moveTo>
                      <a:pt x="233183" y="116592"/>
                    </a:moveTo>
                    <a:cubicBezTo>
                      <a:pt x="233183" y="180983"/>
                      <a:pt x="180983" y="233183"/>
                      <a:pt x="116591" y="233183"/>
                    </a:cubicBezTo>
                    <a:cubicBezTo>
                      <a:pt x="52200" y="233183"/>
                      <a:pt x="-1" y="180983"/>
                      <a:pt x="-1" y="116592"/>
                    </a:cubicBezTo>
                    <a:cubicBezTo>
                      <a:pt x="-1" y="52200"/>
                      <a:pt x="52200" y="0"/>
                      <a:pt x="116591" y="0"/>
                    </a:cubicBezTo>
                    <a:cubicBezTo>
                      <a:pt x="180983" y="0"/>
                      <a:pt x="233183" y="52200"/>
                      <a:pt x="233183" y="116592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8E8C390-9095-AB9B-44E1-7B7503F90911}"/>
                  </a:ext>
                </a:extLst>
              </p:cNvPr>
              <p:cNvSpPr/>
              <p:nvPr/>
            </p:nvSpPr>
            <p:spPr>
              <a:xfrm>
                <a:off x="9150615" y="2481623"/>
                <a:ext cx="304137" cy="304137"/>
              </a:xfrm>
              <a:custGeom>
                <a:avLst/>
                <a:gdLst>
                  <a:gd name="connsiteX0" fmla="*/ 304138 w 304137"/>
                  <a:gd name="connsiteY0" fmla="*/ 152069 h 304137"/>
                  <a:gd name="connsiteX1" fmla="*/ 152069 w 304137"/>
                  <a:gd name="connsiteY1" fmla="*/ 304138 h 304137"/>
                  <a:gd name="connsiteX2" fmla="*/ 0 w 304137"/>
                  <a:gd name="connsiteY2" fmla="*/ 152069 h 304137"/>
                  <a:gd name="connsiteX3" fmla="*/ 152069 w 304137"/>
                  <a:gd name="connsiteY3" fmla="*/ 0 h 304137"/>
                  <a:gd name="connsiteX4" fmla="*/ 304138 w 304137"/>
                  <a:gd name="connsiteY4" fmla="*/ 152069 h 304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137" h="304137">
                    <a:moveTo>
                      <a:pt x="304138" y="152069"/>
                    </a:moveTo>
                    <a:cubicBezTo>
                      <a:pt x="304138" y="236054"/>
                      <a:pt x="236054" y="304138"/>
                      <a:pt x="152069" y="304138"/>
                    </a:cubicBezTo>
                    <a:cubicBezTo>
                      <a:pt x="68083" y="304138"/>
                      <a:pt x="0" y="236054"/>
                      <a:pt x="0" y="152069"/>
                    </a:cubicBezTo>
                    <a:cubicBezTo>
                      <a:pt x="0" y="68084"/>
                      <a:pt x="68083" y="0"/>
                      <a:pt x="152069" y="0"/>
                    </a:cubicBezTo>
                    <a:cubicBezTo>
                      <a:pt x="236054" y="0"/>
                      <a:pt x="304138" y="68084"/>
                      <a:pt x="304138" y="152069"/>
                    </a:cubicBezTo>
                    <a:close/>
                  </a:path>
                </a:pathLst>
              </a:custGeom>
              <a:grpFill/>
              <a:ln w="41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D"/>
              </a:p>
            </p:txBody>
          </p:sp>
        </p:grpSp>
      </p:grpSp>
      <p:sp>
        <p:nvSpPr>
          <p:cNvPr id="74" name="Google Shape;544;p14">
            <a:extLst>
              <a:ext uri="{FF2B5EF4-FFF2-40B4-BE49-F238E27FC236}">
                <a16:creationId xmlns:a16="http://schemas.microsoft.com/office/drawing/2014/main" id="{7ADBC99E-3D9F-D461-C102-3EA1C1EDD431}"/>
              </a:ext>
            </a:extLst>
          </p:cNvPr>
          <p:cNvSpPr/>
          <p:nvPr/>
        </p:nvSpPr>
        <p:spPr>
          <a:xfrm rot="18696891" flipH="1">
            <a:off x="255894" y="1200837"/>
            <a:ext cx="481602" cy="481602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E2216E-DEDE-5119-50BF-5AC9C3B2ADC8}"/>
              </a:ext>
            </a:extLst>
          </p:cNvPr>
          <p:cNvSpPr txBox="1"/>
          <p:nvPr/>
        </p:nvSpPr>
        <p:spPr>
          <a:xfrm>
            <a:off x="3196012" y="428082"/>
            <a:ext cx="5471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>
                <a:solidFill>
                  <a:schemeClr val="accent3"/>
                </a:solidFill>
                <a:latin typeface="Outfit Medium" pitchFamily="2" charset="0"/>
              </a:rPr>
              <a:t>Project Completion</a:t>
            </a:r>
            <a:endParaRPr lang="en-ID" sz="3600" b="1">
              <a:solidFill>
                <a:schemeClr val="accent3"/>
              </a:solidFill>
              <a:latin typeface="Outfit Medium" pitchFamily="2" charset="0"/>
            </a:endParaRPr>
          </a:p>
        </p:txBody>
      </p:sp>
      <p:sp>
        <p:nvSpPr>
          <p:cNvPr id="73" name="Google Shape;544;p14">
            <a:extLst>
              <a:ext uri="{FF2B5EF4-FFF2-40B4-BE49-F238E27FC236}">
                <a16:creationId xmlns:a16="http://schemas.microsoft.com/office/drawing/2014/main" id="{F1D57817-D4DC-FDB4-CAA6-539538DF72D1}"/>
              </a:ext>
            </a:extLst>
          </p:cNvPr>
          <p:cNvSpPr/>
          <p:nvPr/>
        </p:nvSpPr>
        <p:spPr>
          <a:xfrm rot="18696891" flipH="1">
            <a:off x="10473845" y="999181"/>
            <a:ext cx="1071814" cy="1071814"/>
          </a:xfrm>
          <a:prstGeom prst="ellipse">
            <a:avLst/>
          </a:prstGeom>
          <a:gradFill>
            <a:gsLst>
              <a:gs pos="0">
                <a:schemeClr val="accent3">
                  <a:alpha val="0"/>
                </a:schemeClr>
              </a:gs>
              <a:gs pos="20000">
                <a:schemeClr val="accent3">
                  <a:alpha val="0"/>
                </a:schemeClr>
              </a:gs>
              <a:gs pos="100000">
                <a:schemeClr val="accent4"/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</a:pPr>
            <a:endParaRPr>
              <a:latin typeface="Arial"/>
              <a:cs typeface="Arial"/>
              <a:sym typeface="Arial"/>
            </a:endParaRPr>
          </a:p>
        </p:txBody>
      </p:sp>
      <p:pic>
        <p:nvPicPr>
          <p:cNvPr id="2" name="Picture 1" descr="A diagram of a process&#10;&#10;Description automatically generated">
            <a:extLst>
              <a:ext uri="{FF2B5EF4-FFF2-40B4-BE49-F238E27FC236}">
                <a16:creationId xmlns:a16="http://schemas.microsoft.com/office/drawing/2014/main" id="{4FCC5AA4-B17F-E2E5-0026-F94FFCB3B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773" y="1107591"/>
            <a:ext cx="9847384" cy="4962769"/>
          </a:xfrm>
          <a:prstGeom prst="rect">
            <a:avLst/>
          </a:prstGeom>
        </p:spPr>
      </p:pic>
      <p:pic>
        <p:nvPicPr>
          <p:cNvPr id="4" name="Picture 3" descr="A red location pin with a black background&#10;&#10;Description automatically generated">
            <a:extLst>
              <a:ext uri="{FF2B5EF4-FFF2-40B4-BE49-F238E27FC236}">
                <a16:creationId xmlns:a16="http://schemas.microsoft.com/office/drawing/2014/main" id="{BAD62783-4E96-F49A-AA99-BD9278AFD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28845" y="3093215"/>
            <a:ext cx="679900" cy="6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87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cin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1009E"/>
      </a:accent1>
      <a:accent2>
        <a:srgbClr val="4942E4"/>
      </a:accent2>
      <a:accent3>
        <a:srgbClr val="8696FE"/>
      </a:accent3>
      <a:accent4>
        <a:srgbClr val="C4B0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9">
      <a:majorFont>
        <a:latin typeface="Franklin Gothic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da6588c-a52b-4d0b-8663-93e0f7ef87c0">
      <Terms xmlns="http://schemas.microsoft.com/office/infopath/2007/PartnerControls"/>
    </lcf76f155ced4ddcb4097134ff3c332f>
    <TaxCatchAll xmlns="db72c12f-87a4-44ab-bbc5-4cc8306b158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2C76CD229CDD4285A19EEDA46A2A94" ma:contentTypeVersion="14" ma:contentTypeDescription="Create a new document." ma:contentTypeScope="" ma:versionID="5742ce2e80848072a218518c3ef27270">
  <xsd:schema xmlns:xsd="http://www.w3.org/2001/XMLSchema" xmlns:xs="http://www.w3.org/2001/XMLSchema" xmlns:p="http://schemas.microsoft.com/office/2006/metadata/properties" xmlns:ns2="4da6588c-a52b-4d0b-8663-93e0f7ef87c0" xmlns:ns3="db72c12f-87a4-44ab-bbc5-4cc8306b158a" targetNamespace="http://schemas.microsoft.com/office/2006/metadata/properties" ma:root="true" ma:fieldsID="1b16381ef796d2746d6c94bbfc1efc3d" ns2:_="" ns3:_="">
    <xsd:import namespace="4da6588c-a52b-4d0b-8663-93e0f7ef87c0"/>
    <xsd:import namespace="db72c12f-87a4-44ab-bbc5-4cc8306b15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6588c-a52b-4d0b-8663-93e0f7ef87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EA8713-7044-4D4D-ABC6-71D8A0CD2D4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1F33F7-4067-4D23-BC3E-C25A65F9D487}">
  <ds:schemaRefs>
    <ds:schemaRef ds:uri="0ac77515-628b-4fe8-9c17-0a10321440de"/>
    <ds:schemaRef ds:uri="82c696e3-bf40-4324-9342-e91ce2f7e0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0021373-6F44-4B28-92CC-96DDBC0F6F59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3350</Words>
  <Application>Microsoft Office PowerPoint</Application>
  <PresentationFormat>Widescreen</PresentationFormat>
  <Paragraphs>604</Paragraphs>
  <Slides>101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4" baseType="lpstr">
      <vt:lpstr> poppins bold</vt:lpstr>
      <vt:lpstr>Arial</vt:lpstr>
      <vt:lpstr>Calibri</vt:lpstr>
      <vt:lpstr>Courier New</vt:lpstr>
      <vt:lpstr>Open Sans</vt:lpstr>
      <vt:lpstr>Outfit Medium</vt:lpstr>
      <vt:lpstr>Poppins</vt:lpstr>
      <vt:lpstr>poppins bold</vt:lpstr>
      <vt:lpstr>Rubik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studiocreava@gmail.com</dc:creator>
  <cp:keywords/>
  <dc:description/>
  <cp:lastModifiedBy>Nihila Premakanthan</cp:lastModifiedBy>
  <cp:revision>3</cp:revision>
  <dcterms:created xsi:type="dcterms:W3CDTF">2024-11-18T08:47:23Z</dcterms:created>
  <dcterms:modified xsi:type="dcterms:W3CDTF">2025-03-23T21:33:59Z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2024-12-03T14:28:15Z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af67dd88-ffc6-490d-b388-0f584a63cf70</vt:lpwstr>
  </property>
  <property fmtid="{D5CDD505-2E9C-101B-9397-08002B2CF9AE}" pid="7" name="MSIP_Label_defa4170-0d19-0005-0004-bc88714345d2_ActionId">
    <vt:lpwstr>e85bdff8-f680-4233-bd42-769859420596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0x0101007D2C76CD229CDD4285A19EEDA46A2A94</vt:lpwstr>
  </property>
</Properties>
</file>